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  <p:sldMasterId id="2147483660" r:id="rId3"/>
    <p:sldMasterId id="2147483664" r:id="rId4"/>
    <p:sldMasterId id="2147483666" r:id="rId5"/>
  </p:sldMasterIdLst>
  <p:notesMasterIdLst>
    <p:notesMasterId r:id="rId58"/>
  </p:notesMasterIdLst>
  <p:sldIdLst>
    <p:sldId id="257" r:id="rId6"/>
    <p:sldId id="275" r:id="rId7"/>
    <p:sldId id="331" r:id="rId8"/>
    <p:sldId id="325" r:id="rId9"/>
    <p:sldId id="291" r:id="rId10"/>
    <p:sldId id="307" r:id="rId11"/>
    <p:sldId id="266" r:id="rId12"/>
    <p:sldId id="292" r:id="rId13"/>
    <p:sldId id="294" r:id="rId14"/>
    <p:sldId id="323" r:id="rId15"/>
    <p:sldId id="335" r:id="rId16"/>
    <p:sldId id="295" r:id="rId17"/>
    <p:sldId id="29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8" r:id="rId28"/>
    <p:sldId id="326" r:id="rId29"/>
    <p:sldId id="332" r:id="rId30"/>
    <p:sldId id="318" r:id="rId31"/>
    <p:sldId id="306" r:id="rId32"/>
    <p:sldId id="276" r:id="rId33"/>
    <p:sldId id="301" r:id="rId34"/>
    <p:sldId id="302" r:id="rId35"/>
    <p:sldId id="303" r:id="rId36"/>
    <p:sldId id="274" r:id="rId37"/>
    <p:sldId id="304" r:id="rId38"/>
    <p:sldId id="333" r:id="rId39"/>
    <p:sldId id="308" r:id="rId40"/>
    <p:sldId id="298" r:id="rId41"/>
    <p:sldId id="297" r:id="rId42"/>
    <p:sldId id="336" r:id="rId43"/>
    <p:sldId id="299" r:id="rId44"/>
    <p:sldId id="300" r:id="rId45"/>
    <p:sldId id="334" r:id="rId46"/>
    <p:sldId id="309" r:id="rId47"/>
    <p:sldId id="310" r:id="rId48"/>
    <p:sldId id="273" r:id="rId49"/>
    <p:sldId id="311" r:id="rId50"/>
    <p:sldId id="312" r:id="rId51"/>
    <p:sldId id="313" r:id="rId52"/>
    <p:sldId id="314" r:id="rId53"/>
    <p:sldId id="315" r:id="rId54"/>
    <p:sldId id="328" r:id="rId55"/>
    <p:sldId id="319" r:id="rId56"/>
    <p:sldId id="321" r:id="rId57"/>
  </p:sldIdLst>
  <p:sldSz cx="12192000" cy="6858000"/>
  <p:notesSz cx="6858000" cy="9144000"/>
  <p:embeddedFontLst>
    <p:embeddedFont>
      <p:font typeface="나눔바른고딕" panose="020B0600000101010101" charset="-127"/>
      <p:regular r:id="rId59"/>
      <p:bold r:id="rId60"/>
    </p:embeddedFont>
    <p:embeddedFont>
      <p:font typeface="Cambria Math" panose="02040503050406030204" pitchFamily="18" charset="0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상상토끼 꽃길" panose="02020603020101020101" pitchFamily="18" charset="-127"/>
      <p:regular r:id="rId64"/>
    </p:embeddedFont>
    <p:embeddedFont>
      <p:font typeface="아리따-돋움(TTF)-Bold" panose="02020603020101020101" pitchFamily="18" charset="-127"/>
      <p:regular r:id="rId65"/>
    </p:embeddedFont>
    <p:embeddedFont>
      <p:font typeface="아리따-돋움(TTF)-Light" panose="02020603020101020101" pitchFamily="18" charset="-127"/>
      <p:regular r:id="rId66"/>
    </p:embeddedFont>
    <p:embeddedFont>
      <p:font typeface="아리따-돋움(TTF)-Medium" panose="02020603020101020101" pitchFamily="18" charset="-127"/>
      <p:regular r:id="rId67"/>
    </p:embeddedFont>
    <p:embeddedFont>
      <p:font typeface="아리따-돋움(TTF)-SemiBold" panose="02020603020101020101" pitchFamily="18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4DA"/>
    <a:srgbClr val="A9D18E"/>
    <a:srgbClr val="80B0E1"/>
    <a:srgbClr val="7CBBD2"/>
    <a:srgbClr val="77CEB5"/>
    <a:srgbClr val="E55A33"/>
    <a:srgbClr val="4472C4"/>
    <a:srgbClr val="073D1B"/>
    <a:srgbClr val="E2F0D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463" autoAdjust="0"/>
    <p:restoredTop sz="94660"/>
  </p:normalViewPr>
  <p:slideViewPr>
    <p:cSldViewPr snapToGrid="0">
      <p:cViewPr>
        <p:scale>
          <a:sx n="100" d="100"/>
          <a:sy n="100" d="100"/>
        </p:scale>
        <p:origin x="12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6546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</a:t>
            </a:r>
            <a:r>
              <a:rPr lang="en-US" altLang="ko-KR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여 연령대별 등산</a:t>
            </a:r>
            <a:r>
              <a:rPr lang="ko-KR" altLang="en-US" sz="2000" baseline="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취미 비율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</c:rich>
      </c:tx>
      <c:layout>
        <c:manualLayout>
          <c:xMode val="edge"/>
          <c:yMode val="edge"/>
          <c:x val="0.15089193830705025"/>
          <c:y val="2.8456558822283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3835433751216229E-2"/>
          <c:y val="0.16607964744340228"/>
          <c:w val="0.84017898184681061"/>
          <c:h val="0.652773293317884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14</c:v>
                </c:pt>
                <c:pt idx="4">
                  <c:v>24</c:v>
                </c:pt>
                <c:pt idx="5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6F-434A-A402-AF90B9C795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</c:v>
                </c:pt>
                <c:pt idx="4">
                  <c:v>22</c:v>
                </c:pt>
                <c:pt idx="5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6F-434A-A402-AF90B9C79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1196319"/>
        <c:axId val="1551483407"/>
      </c:lineChart>
      <c:catAx>
        <c:axId val="155119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1483407"/>
        <c:crosses val="autoZero"/>
        <c:auto val="1"/>
        <c:lblAlgn val="ctr"/>
        <c:lblOffset val="100"/>
        <c:noMultiLvlLbl val="0"/>
      </c:catAx>
      <c:valAx>
        <c:axId val="1551483407"/>
        <c:scaling>
          <c:orientation val="minMax"/>
          <c:max val="25"/>
        </c:scaling>
        <c:delete val="0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119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AEAEA">
        <a:alpha val="30000"/>
      </a:srgbClr>
    </a:solidFill>
    <a:ln w="19050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</a:t>
            </a:r>
            <a:r>
              <a:rPr lang="en-US" altLang="ko-KR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여 연령대별 </a:t>
            </a:r>
            <a:r>
              <a:rPr lang="en-US" altLang="ko-KR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‘</a:t>
            </a:r>
            <a:r>
              <a:rPr lang="ko-KR" altLang="en-US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게임</a:t>
            </a:r>
            <a:r>
              <a:rPr lang="en-US" altLang="ko-KR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’</a:t>
            </a:r>
            <a:r>
              <a:rPr lang="ko-KR" altLang="en-US" sz="1800" u="sng" baseline="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취미 비율</a:t>
            </a:r>
            <a:r>
              <a:rPr lang="ko-KR" altLang="en-US" sz="1800" u="sng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</c:rich>
      </c:tx>
      <c:layout>
        <c:manualLayout>
          <c:xMode val="edge"/>
          <c:yMode val="edge"/>
          <c:x val="0.19019482679082941"/>
          <c:y val="2.84565588222838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3835433751216229E-2"/>
          <c:y val="0.16607964744340228"/>
          <c:w val="0.84017898184681061"/>
          <c:h val="0.652773293317884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37</c:v>
                </c:pt>
                <c:pt idx="1">
                  <c:v>22</c:v>
                </c:pt>
                <c:pt idx="2">
                  <c:v>17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63-4CF3-A1EE-51EB703BE1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</c:v>
                </c:pt>
                <c:pt idx="1">
                  <c:v>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63-4CF3-A1EE-51EB703BE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1196319"/>
        <c:axId val="1551483407"/>
      </c:lineChart>
      <c:catAx>
        <c:axId val="155119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1483407"/>
        <c:crosses val="autoZero"/>
        <c:auto val="1"/>
        <c:lblAlgn val="ctr"/>
        <c:lblOffset val="100"/>
        <c:noMultiLvlLbl val="0"/>
      </c:catAx>
      <c:valAx>
        <c:axId val="1551483407"/>
        <c:scaling>
          <c:orientation val="minMax"/>
          <c:max val="25"/>
        </c:scaling>
        <c:delete val="0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119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AEAEA">
        <a:alpha val="30000"/>
      </a:srgbClr>
    </a:solidFill>
    <a:ln w="19050"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+mj-ea"/>
                <a:ea typeface="+mj-ea"/>
              </a:rPr>
              <a:t>연령별 </a:t>
            </a:r>
            <a:r>
              <a:rPr lang="en-US" altLang="ko-KR" sz="2000" dirty="0">
                <a:latin typeface="+mj-ea"/>
                <a:ea typeface="+mj-ea"/>
              </a:rPr>
              <a:t>SNS</a:t>
            </a:r>
            <a:r>
              <a:rPr lang="ko-KR" altLang="en-US" sz="2000" dirty="0">
                <a:latin typeface="+mj-ea"/>
                <a:ea typeface="+mj-ea"/>
              </a:rPr>
              <a:t>활동</a:t>
            </a:r>
            <a:r>
              <a:rPr lang="ko-KR" altLang="en-US" sz="2000" baseline="0" dirty="0">
                <a:latin typeface="+mj-ea"/>
                <a:ea typeface="+mj-ea"/>
              </a:rPr>
              <a:t> 비교</a:t>
            </a:r>
            <a:endParaRPr lang="ko-KR" altLang="en-US" sz="2000" dirty="0"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06992427381984"/>
          <c:y val="0.28749595885733825"/>
          <c:w val="0.8317568976126789"/>
          <c:h val="0.6461430366980095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rgbClr val="75D099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게시글작성</c:v>
                </c:pt>
                <c:pt idx="1">
                  <c:v>정보공유</c:v>
                </c:pt>
                <c:pt idx="2">
                  <c:v>추천,후기작성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31.05</c:v>
                </c:pt>
                <c:pt idx="1">
                  <c:v>32.06</c:v>
                </c:pt>
                <c:pt idx="2">
                  <c:v>33.519999999999996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6-4DA5-A3F2-1620A8C24D5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rgbClr val="76CEB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게시글작성</c:v>
                </c:pt>
                <c:pt idx="1">
                  <c:v>정보공유</c:v>
                </c:pt>
                <c:pt idx="2">
                  <c:v>추천,후기작성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10.17</c:v>
                </c:pt>
                <c:pt idx="1">
                  <c:v>10.25</c:v>
                </c:pt>
                <c:pt idx="2">
                  <c:v>10.01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F6-4DA5-A3F2-1620A8C24D5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rgbClr val="79C5C3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게시글작성</c:v>
                </c:pt>
                <c:pt idx="1">
                  <c:v>정보공유</c:v>
                </c:pt>
                <c:pt idx="2">
                  <c:v>추천,후기작성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17.829999999999998</c:v>
                </c:pt>
                <c:pt idx="1">
                  <c:v>20.75</c:v>
                </c:pt>
                <c:pt idx="2">
                  <c:v>12.32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F6-4DA5-A3F2-1620A8C24D5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rgbClr val="7DBAD3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게시글작성</c:v>
                </c:pt>
                <c:pt idx="1">
                  <c:v>정보공유</c:v>
                </c:pt>
                <c:pt idx="2">
                  <c:v>추천,후기작성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10.370000000000001</c:v>
                </c:pt>
                <c:pt idx="1">
                  <c:v>8.51</c:v>
                </c:pt>
                <c:pt idx="2">
                  <c:v>7.32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F6-4DA5-A3F2-1620A8C24D52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rgbClr val="80B0E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게시글작성</c:v>
                </c:pt>
                <c:pt idx="1">
                  <c:v>정보공유</c:v>
                </c:pt>
                <c:pt idx="2">
                  <c:v>추천,후기작성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0.51</c:v>
                </c:pt>
                <c:pt idx="1">
                  <c:v>0.35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F6-4DA5-A3F2-1620A8C24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9774079"/>
        <c:axId val="204510143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10대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Sheet1!$B$1:$D$1</c15:sqref>
                        </c15:formulaRef>
                      </c:ext>
                    </c:extLst>
                    <c:strCache>
                      <c:ptCount val="3"/>
                      <c:pt idx="0">
                        <c:v>게시글작성</c:v>
                      </c:pt>
                      <c:pt idx="1">
                        <c:v>정보공유</c:v>
                      </c:pt>
                      <c:pt idx="2">
                        <c:v>추천,후기작성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Sheet1!$B$2:$D$2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39.08</c:v>
                      </c:pt>
                      <c:pt idx="1">
                        <c:v>28.08</c:v>
                      </c:pt>
                      <c:pt idx="2">
                        <c:v>36.590000000000003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82F6-4DA5-A3F2-1620A8C24D52}"/>
                  </c:ext>
                </c:extLst>
              </c15:ser>
            </c15:filteredBarSeries>
          </c:ext>
        </c:extLst>
      </c:barChart>
      <c:catAx>
        <c:axId val="1919774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45101439"/>
        <c:crosses val="autoZero"/>
        <c:auto val="1"/>
        <c:lblAlgn val="ctr"/>
        <c:lblOffset val="100"/>
        <c:noMultiLvlLbl val="0"/>
      </c:catAx>
      <c:valAx>
        <c:axId val="2045101439"/>
        <c:scaling>
          <c:orientation val="minMax"/>
          <c:max val="35"/>
          <c:min val="0"/>
        </c:scaling>
        <c:delete val="0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9774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5518341307814992E-2"/>
          <c:y val="0.39342912218722365"/>
          <c:w val="7.2555852767207926E-2"/>
          <c:h val="0.546877874855428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u="none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유형 분류</a:t>
            </a:r>
          </a:p>
        </c:rich>
      </c:tx>
      <c:layout>
        <c:manualLayout>
          <c:xMode val="edge"/>
          <c:yMode val="edge"/>
          <c:x val="0.30439229521579103"/>
          <c:y val="2.4792752151548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0254627219717897"/>
          <c:y val="0.15713032525516393"/>
          <c:w val="0.58255068949781907"/>
          <c:h val="0.726254325511346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국립공원 유형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6-4A64-BCB5-5AFACCF3A7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6-4A64-BCB5-5AFACCF3A700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6-4A64-BCB5-5AFACCF3A70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6-4A64-BCB5-5AFACCF3A700}"/>
              </c:ext>
            </c:extLst>
          </c:dPt>
          <c:cat>
            <c:strRef>
              <c:f>Sheet1!$A$2:$A$5</c:f>
              <c:strCache>
                <c:ptCount val="4"/>
                <c:pt idx="0">
                  <c:v>산악형</c:v>
                </c:pt>
                <c:pt idx="1">
                  <c:v>도시근교형</c:v>
                </c:pt>
                <c:pt idx="2">
                  <c:v>해상,해안형</c:v>
                </c:pt>
                <c:pt idx="3">
                  <c:v>사적형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6-4A64-BCB5-5AFACCF3A7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15992671562021"/>
          <c:y val="0.90085280501316001"/>
          <c:w val="0.81839367878440561"/>
          <c:h val="6.1220653760147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유형에 따른 </a:t>
            </a:r>
            <a:r>
              <a:rPr lang="ko-KR" altLang="en-US" sz="20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탐방객</a:t>
            </a: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연령별 비교</a:t>
            </a:r>
          </a:p>
        </c:rich>
      </c:tx>
      <c:layout>
        <c:manualLayout>
          <c:xMode val="edge"/>
          <c:yMode val="edge"/>
          <c:x val="0.30972157782830806"/>
          <c:y val="5.1764255497582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73274717796207"/>
          <c:y val="0.26154311098962085"/>
          <c:w val="0.78226534514444224"/>
          <c:h val="0.644941293789147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20대</c:v>
                </c:pt>
              </c:strCache>
            </c:strRef>
          </c:tx>
          <c:spPr>
            <a:pattFill prst="ltUpDiag">
              <a:fgClr>
                <a:srgbClr val="008000"/>
              </a:fgClr>
              <a:bgClr>
                <a:srgbClr val="75D099"/>
              </a:bgClr>
            </a:patt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계열 1</c:v>
                </c:pt>
                <c:pt idx="1">
                  <c:v>계열 2</c:v>
                </c:pt>
                <c:pt idx="2">
                  <c:v>계열 3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6.7</c:v>
                </c:pt>
                <c:pt idx="1">
                  <c:v>11.4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20-4165-89CD-34CE17F0E16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rgbClr val="77CEB5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계열 1</c:v>
                </c:pt>
                <c:pt idx="1">
                  <c:v>계열 2</c:v>
                </c:pt>
                <c:pt idx="2">
                  <c:v>계열 3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13.8</c:v>
                </c:pt>
                <c:pt idx="1">
                  <c:v>14.6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20-4165-89CD-34CE17F0E16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rgbClr val="7AC4C5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계열 1</c:v>
                </c:pt>
                <c:pt idx="1">
                  <c:v>계열 2</c:v>
                </c:pt>
                <c:pt idx="2">
                  <c:v>계열 3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23</c:v>
                </c:pt>
                <c:pt idx="1">
                  <c:v>21.6</c:v>
                </c:pt>
                <c:pt idx="2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20-4165-89CD-34CE17F0E16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rgbClr val="7CBBD2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계열 1</c:v>
                </c:pt>
                <c:pt idx="1">
                  <c:v>계열 2</c:v>
                </c:pt>
                <c:pt idx="2">
                  <c:v>계열 3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29.4</c:v>
                </c:pt>
                <c:pt idx="1">
                  <c:v>25.5</c:v>
                </c:pt>
                <c:pt idx="2">
                  <c:v>29.4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20-4165-89CD-34CE17F0E163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rgbClr val="80B0E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계열 1</c:v>
                </c:pt>
                <c:pt idx="1">
                  <c:v>계열 2</c:v>
                </c:pt>
                <c:pt idx="2">
                  <c:v>계열 3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22.8</c:v>
                </c:pt>
                <c:pt idx="1">
                  <c:v>19.7</c:v>
                </c:pt>
                <c:pt idx="2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20-4165-89CD-34CE17F0E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7447087"/>
        <c:axId val="1706516671"/>
      </c:barChart>
      <c:catAx>
        <c:axId val="1547447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06516671"/>
        <c:crosses val="autoZero"/>
        <c:auto val="1"/>
        <c:lblAlgn val="ctr"/>
        <c:lblOffset val="100"/>
        <c:noMultiLvlLbl val="0"/>
      </c:catAx>
      <c:valAx>
        <c:axId val="1706516671"/>
        <c:scaling>
          <c:orientation val="minMax"/>
          <c:max val="30"/>
        </c:scaling>
        <c:delete val="0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744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5.036464411448216E-2"/>
          <c:y val="0.40506937162310325"/>
          <c:w val="5.7477244828858569E-2"/>
          <c:h val="0.49145751979342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유형별 이용 교통수단</a:t>
            </a:r>
          </a:p>
        </c:rich>
      </c:tx>
      <c:layout>
        <c:manualLayout>
          <c:xMode val="edge"/>
          <c:yMode val="edge"/>
          <c:x val="0.37285264970251442"/>
          <c:y val="2.09625342032656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700470574826448"/>
          <c:y val="0.19407582783219834"/>
          <c:w val="0.76322508851149806"/>
          <c:h val="0.690456851144369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자가용</c:v>
                </c:pt>
              </c:strCache>
            </c:strRef>
          </c:tx>
          <c:spPr>
            <a:solidFill>
              <a:srgbClr val="75D099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산악</c:v>
                </c:pt>
                <c:pt idx="1">
                  <c:v>도시근교</c:v>
                </c:pt>
                <c:pt idx="2">
                  <c:v>해상,해안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0.70199999999999996</c:v>
                </c:pt>
                <c:pt idx="1">
                  <c:v>0.53500000000000003</c:v>
                </c:pt>
                <c:pt idx="2">
                  <c:v>0.68300000000000005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8-4963-9502-54B1856B9AC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전세버스</c:v>
                </c:pt>
              </c:strCache>
            </c:strRef>
          </c:tx>
          <c:spPr>
            <a:solidFill>
              <a:srgbClr val="79C5C3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산악</c:v>
                </c:pt>
                <c:pt idx="1">
                  <c:v>도시근교</c:v>
                </c:pt>
                <c:pt idx="2">
                  <c:v>해상,해안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0.19</c:v>
                </c:pt>
                <c:pt idx="1">
                  <c:v>2.9000000000000001E-2</c:v>
                </c:pt>
                <c:pt idx="2">
                  <c:v>0.14699999999999999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68-4963-9502-54B1856B9AC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대중교통</c:v>
                </c:pt>
              </c:strCache>
            </c:strRef>
          </c:tx>
          <c:spPr>
            <a:solidFill>
              <a:srgbClr val="80B0E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ltUpDiag">
                <a:fgClr>
                  <a:schemeClr val="accent5"/>
                </a:fgClr>
                <a:bgClr>
                  <a:srgbClr val="80B0E0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68-4963-9502-54B1856B9ACD}"/>
              </c:ext>
            </c:extLst>
          </c:dPt>
          <c:cat>
            <c:strRef>
              <c:f>Sheet1!$B$1:$D$1</c:f>
              <c:strCache>
                <c:ptCount val="3"/>
                <c:pt idx="0">
                  <c:v>산악</c:v>
                </c:pt>
                <c:pt idx="1">
                  <c:v>도시근교</c:v>
                </c:pt>
                <c:pt idx="2">
                  <c:v>해상,해안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0.108</c:v>
                </c:pt>
                <c:pt idx="1">
                  <c:v>0.435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68-4963-9502-54B1856B9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7447087"/>
        <c:axId val="1706516671"/>
      </c:barChart>
      <c:catAx>
        <c:axId val="1547447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06516671"/>
        <c:crosses val="autoZero"/>
        <c:auto val="1"/>
        <c:lblAlgn val="ctr"/>
        <c:lblOffset val="100"/>
        <c:noMultiLvlLbl val="0"/>
      </c:catAx>
      <c:valAx>
        <c:axId val="1706516671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7447087"/>
        <c:crosses val="autoZero"/>
        <c:crossBetween val="between"/>
        <c:majorUnit val="0.2"/>
        <c:minorUnit val="0.1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1656258528775591E-2"/>
          <c:y val="0.63788681256453816"/>
          <c:w val="8.1331624519161302E-2"/>
          <c:h val="0.236095416968805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pPr>
            <a:r>
              <a:rPr lang="ko-KR" altLang="en-US" sz="2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국립공원 별 주요 교통수단</a:t>
            </a:r>
          </a:p>
        </c:rich>
      </c:tx>
      <c:layout>
        <c:manualLayout>
          <c:xMode val="edge"/>
          <c:yMode val="edge"/>
          <c:x val="0.3909782965106483"/>
          <c:y val="2.35786245403019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081487538129499E-2"/>
          <c:y val="0.20571318594001847"/>
          <c:w val="0.91696534628891513"/>
          <c:h val="0.7914319399523249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자가용</c:v>
                </c:pt>
              </c:strCache>
            </c:strRef>
          </c:tx>
          <c:spPr>
            <a:solidFill>
              <a:srgbClr val="7FB2DE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74.5</c:v>
                </c:pt>
                <c:pt idx="1">
                  <c:v>83</c:v>
                </c:pt>
                <c:pt idx="2">
                  <c:v>84.3</c:v>
                </c:pt>
                <c:pt idx="3">
                  <c:v>73.400000000000006</c:v>
                </c:pt>
                <c:pt idx="4">
                  <c:v>55.7</c:v>
                </c:pt>
                <c:pt idx="5">
                  <c:v>21.6</c:v>
                </c:pt>
                <c:pt idx="6">
                  <c:v>57.9</c:v>
                </c:pt>
                <c:pt idx="7">
                  <c:v>65.599999999999994</c:v>
                </c:pt>
                <c:pt idx="8">
                  <c:v>77.3</c:v>
                </c:pt>
                <c:pt idx="9">
                  <c:v>68.2</c:v>
                </c:pt>
                <c:pt idx="10">
                  <c:v>69.3</c:v>
                </c:pt>
                <c:pt idx="11">
                  <c:v>71.599999999999994</c:v>
                </c:pt>
                <c:pt idx="12">
                  <c:v>49.4</c:v>
                </c:pt>
                <c:pt idx="13">
                  <c:v>61.1</c:v>
                </c:pt>
                <c:pt idx="14">
                  <c:v>78.900000000000006</c:v>
                </c:pt>
                <c:pt idx="15">
                  <c:v>58.6</c:v>
                </c:pt>
                <c:pt idx="16">
                  <c:v>78.8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27-40CC-BEDE-193056BA8A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전세버스</c:v>
                </c:pt>
              </c:strCache>
            </c:strRef>
          </c:tx>
          <c:spPr>
            <a:solidFill>
              <a:srgbClr val="77CDB6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16.399999999999999</c:v>
                </c:pt>
                <c:pt idx="1">
                  <c:v>2.2000000000000002</c:v>
                </c:pt>
                <c:pt idx="2">
                  <c:v>8.4</c:v>
                </c:pt>
                <c:pt idx="3">
                  <c:v>13.2</c:v>
                </c:pt>
                <c:pt idx="4">
                  <c:v>7.4</c:v>
                </c:pt>
                <c:pt idx="5">
                  <c:v>0.8</c:v>
                </c:pt>
                <c:pt idx="6">
                  <c:v>17.899999999999999</c:v>
                </c:pt>
                <c:pt idx="7">
                  <c:v>20.2</c:v>
                </c:pt>
                <c:pt idx="8">
                  <c:v>16.8</c:v>
                </c:pt>
                <c:pt idx="9">
                  <c:v>25.4</c:v>
                </c:pt>
                <c:pt idx="10">
                  <c:v>26</c:v>
                </c:pt>
                <c:pt idx="11">
                  <c:v>18.3</c:v>
                </c:pt>
                <c:pt idx="12">
                  <c:v>44.9</c:v>
                </c:pt>
                <c:pt idx="13">
                  <c:v>15.7</c:v>
                </c:pt>
                <c:pt idx="14">
                  <c:v>9.6</c:v>
                </c:pt>
                <c:pt idx="15">
                  <c:v>13</c:v>
                </c:pt>
                <c:pt idx="16">
                  <c:v>15.5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27-40CC-BEDE-193056BA8A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대중</c:v>
                </c:pt>
              </c:strCache>
            </c:strRef>
          </c:tx>
          <c:spPr>
            <a:pattFill prst="ltUpDiag">
              <a:fgClr>
                <a:schemeClr val="bg1">
                  <a:lumMod val="50000"/>
                </a:schemeClr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7.7</c:v>
                </c:pt>
                <c:pt idx="1">
                  <c:v>11.8</c:v>
                </c:pt>
                <c:pt idx="2">
                  <c:v>6.2</c:v>
                </c:pt>
                <c:pt idx="3">
                  <c:v>12.5</c:v>
                </c:pt>
                <c:pt idx="4">
                  <c:v>34.700000000000003</c:v>
                </c:pt>
                <c:pt idx="5">
                  <c:v>65</c:v>
                </c:pt>
                <c:pt idx="6">
                  <c:v>23.9</c:v>
                </c:pt>
                <c:pt idx="7">
                  <c:v>13</c:v>
                </c:pt>
                <c:pt idx="8">
                  <c:v>4.5999999999999996</c:v>
                </c:pt>
                <c:pt idx="9">
                  <c:v>6</c:v>
                </c:pt>
                <c:pt idx="10">
                  <c:v>2.7</c:v>
                </c:pt>
                <c:pt idx="11">
                  <c:v>6.8</c:v>
                </c:pt>
                <c:pt idx="12">
                  <c:v>4</c:v>
                </c:pt>
                <c:pt idx="13">
                  <c:v>21.7</c:v>
                </c:pt>
                <c:pt idx="14">
                  <c:v>11.5</c:v>
                </c:pt>
                <c:pt idx="15">
                  <c:v>17</c:v>
                </c:pt>
                <c:pt idx="16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27-40CC-BEDE-193056BA8A2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교통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</c:numCache>
            </c:numRef>
          </c:val>
          <c:extLst>
            <c:ext xmlns:c16="http://schemas.microsoft.com/office/drawing/2014/chart" uri="{C3380CC4-5D6E-409C-BE32-E72D297353CC}">
              <c16:uniqueId val="{00000003-5B27-40CC-BEDE-193056BA8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0"/>
        <c:overlap val="100"/>
        <c:axId val="1250417423"/>
        <c:axId val="767161967"/>
      </c:barChart>
      <c:catAx>
        <c:axId val="12504174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7161967"/>
        <c:crosses val="autoZero"/>
        <c:auto val="1"/>
        <c:lblAlgn val="ctr"/>
        <c:lblOffset val="100"/>
        <c:noMultiLvlLbl val="0"/>
      </c:catAx>
      <c:valAx>
        <c:axId val="767161967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5041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52306934645988579"/>
          <c:w val="7.6990826547570029E-2"/>
          <c:h val="0.236159186446822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pPr>
            <a:r>
              <a:rPr lang="ko-KR" altLang="en-US" sz="2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연령대별 교통수단 선호도</a:t>
            </a:r>
          </a:p>
        </c:rich>
      </c:tx>
      <c:layout>
        <c:manualLayout>
          <c:xMode val="edge"/>
          <c:yMode val="edge"/>
          <c:x val="0.3806108265093795"/>
          <c:y val="3.36250611341347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148642840033507"/>
          <c:y val="0.17673402146773404"/>
          <c:w val="0.81020376700208574"/>
          <c:h val="0.634548379623671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자가용</c:v>
                </c:pt>
              </c:strCache>
            </c:strRef>
          </c:tx>
          <c:spPr>
            <a:solidFill>
              <a:srgbClr val="75D09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0.18609593199757135</c:v>
                </c:pt>
                <c:pt idx="1">
                  <c:v>0.22525804493017609</c:v>
                </c:pt>
                <c:pt idx="2">
                  <c:v>0.21311475409836067</c:v>
                </c:pt>
                <c:pt idx="3">
                  <c:v>0.19611414693381907</c:v>
                </c:pt>
                <c:pt idx="4">
                  <c:v>0.17941712204007287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57-41D4-AF5D-A23EDFCA62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전세버스</c:v>
                </c:pt>
              </c:strCache>
            </c:strRef>
          </c:tx>
          <c:spPr>
            <a:solidFill>
              <a:srgbClr val="7AC4C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Sheet1!$C$2:$C$6</c:f>
              <c:numCache>
                <c:formatCode>0.000</c:formatCode>
                <c:ptCount val="5"/>
                <c:pt idx="0">
                  <c:v>7.753164556962025E-2</c:v>
                </c:pt>
                <c:pt idx="1">
                  <c:v>0.13607594936708858</c:v>
                </c:pt>
                <c:pt idx="2">
                  <c:v>0.19936708860759492</c:v>
                </c:pt>
                <c:pt idx="3">
                  <c:v>0.27373417721518989</c:v>
                </c:pt>
                <c:pt idx="4">
                  <c:v>0.31329113924050633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57-41D4-AF5D-A23EDFCA62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대중교통</c:v>
                </c:pt>
              </c:strCache>
            </c:strRef>
          </c:tx>
          <c:spPr>
            <a:solidFill>
              <a:srgbClr val="7EB4D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accent5"/>
                </a:fgClr>
                <a:bgClr>
                  <a:srgbClr val="80B0E1"/>
                </a:bgClr>
              </a:patt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57-41D4-AF5D-A23EDFCA62EB}"/>
              </c:ext>
            </c:extLst>
          </c:dPt>
          <c:cat>
            <c:strRef>
              <c:f>Sheet1!$A$2:$A$6</c:f>
              <c:strCache>
                <c:ptCount val="5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Sheet1!$D$2:$D$6</c:f>
              <c:numCache>
                <c:formatCode>0.000</c:formatCode>
                <c:ptCount val="5"/>
                <c:pt idx="0">
                  <c:v>0.31200897867564537</c:v>
                </c:pt>
                <c:pt idx="1">
                  <c:v>0.16722783389450058</c:v>
                </c:pt>
                <c:pt idx="2">
                  <c:v>0.15712682379349047</c:v>
                </c:pt>
                <c:pt idx="3">
                  <c:v>0.16947250280583614</c:v>
                </c:pt>
                <c:pt idx="4">
                  <c:v>0.19416386083052753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57-41D4-AF5D-A23EDFCA6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9951663"/>
        <c:axId val="1679870399"/>
      </c:barChart>
      <c:catAx>
        <c:axId val="163995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pPr>
            <a:endParaRPr lang="ko-KR"/>
          </a:p>
        </c:txPr>
        <c:crossAx val="1679870399"/>
        <c:crosses val="autoZero"/>
        <c:auto val="1"/>
        <c:lblAlgn val="ctr"/>
        <c:lblOffset val="100"/>
        <c:noMultiLvlLbl val="0"/>
      </c:catAx>
      <c:valAx>
        <c:axId val="1679870399"/>
        <c:scaling>
          <c:orientation val="minMax"/>
          <c:max val="0.35000000000000003"/>
          <c:min val="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pPr>
            <a:endParaRPr lang="ko-KR"/>
          </a:p>
        </c:txPr>
        <c:crossAx val="1639951663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7285121882159129"/>
          <c:w val="0.10838143796885659"/>
          <c:h val="0.252689901927977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sng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2000" u="sng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버스이용객수 합계 </a:t>
            </a:r>
            <a:r>
              <a:rPr lang="en-US" sz="2000" u="sng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TOP8</a:t>
            </a:r>
            <a:endParaRPr lang="ko-KR" sz="2000" u="sng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sng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4336877756962725E-2"/>
          <c:y val="0.1836477116811947"/>
          <c:w val="0.92084824930190357"/>
          <c:h val="0.534768869957188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버스이용객수 합계</c:v>
                </c:pt>
              </c:strCache>
            </c:strRef>
          </c:tx>
          <c:spPr>
            <a:solidFill>
              <a:srgbClr val="7EB4D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대전역</c:v>
                </c:pt>
                <c:pt idx="1">
                  <c:v>복합터미널</c:v>
                </c:pt>
                <c:pt idx="2">
                  <c:v>은하수네거리</c:v>
                </c:pt>
                <c:pt idx="3">
                  <c:v>으느정이거리</c:v>
                </c:pt>
                <c:pt idx="4">
                  <c:v>반석역</c:v>
                </c:pt>
                <c:pt idx="5">
                  <c:v>충남대학교</c:v>
                </c:pt>
                <c:pt idx="6">
                  <c:v>대전역/역전시장</c:v>
                </c:pt>
                <c:pt idx="7">
                  <c:v>갤러리아타임월드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118052</c:v>
                </c:pt>
                <c:pt idx="1">
                  <c:v>114257</c:v>
                </c:pt>
                <c:pt idx="2">
                  <c:v>76781</c:v>
                </c:pt>
                <c:pt idx="3">
                  <c:v>73523</c:v>
                </c:pt>
                <c:pt idx="4">
                  <c:v>64130</c:v>
                </c:pt>
                <c:pt idx="5">
                  <c:v>48946</c:v>
                </c:pt>
                <c:pt idx="6">
                  <c:v>43418</c:v>
                </c:pt>
                <c:pt idx="7">
                  <c:v>39175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B-4DEF-8B38-201F5C0022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3"/>
        <c:overlap val="-82"/>
        <c:axId val="1525558367"/>
        <c:axId val="197178719"/>
      </c:barChart>
      <c:catAx>
        <c:axId val="1525558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pPr>
            <a:endParaRPr lang="ko-KR"/>
          </a:p>
        </c:txPr>
        <c:crossAx val="197178719"/>
        <c:crosses val="autoZero"/>
        <c:auto val="1"/>
        <c:lblAlgn val="ctr"/>
        <c:lblOffset val="100"/>
        <c:noMultiLvlLbl val="0"/>
      </c:catAx>
      <c:valAx>
        <c:axId val="1971787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25558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ko-KR" altLang="en-US" sz="2000" b="1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defRPr>
            </a:pPr>
            <a:r>
              <a:rPr lang="ko-KR" altLang="en-US" sz="20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국립공원별 참여 휴양활동(산책)</a:t>
            </a:r>
          </a:p>
        </c:rich>
      </c:tx>
      <c:layout>
        <c:manualLayout>
          <c:xMode val="edge"/>
          <c:yMode val="edge"/>
          <c:x val="0.34010209508702616"/>
          <c:y val="2.8952357793389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ko-KR" altLang="en-US" sz="2000" b="1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 2017 산책 탐방객수 </c:v>
                </c:pt>
              </c:strCache>
            </c:strRef>
          </c:tx>
          <c:spPr>
            <a:solidFill>
              <a:srgbClr val="75D099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Sheet1!$C$2:$C$19</c:f>
              <c:numCache>
                <c:formatCode>_(* #,##0_);_(* \(#,##0\);_(* "-"_);_(@_)</c:formatCode>
                <c:ptCount val="17"/>
                <c:pt idx="0">
                  <c:v>335470.59000000003</c:v>
                </c:pt>
                <c:pt idx="1">
                  <c:v>292694.95</c:v>
                </c:pt>
                <c:pt idx="2">
                  <c:v>824167.06400000001</c:v>
                </c:pt>
                <c:pt idx="3">
                  <c:v>550756.60199999996</c:v>
                </c:pt>
                <c:pt idx="4">
                  <c:v>818663.2080000001</c:v>
                </c:pt>
                <c:pt idx="5">
                  <c:v>1447125.993</c:v>
                </c:pt>
                <c:pt idx="6">
                  <c:v>1603192.094</c:v>
                </c:pt>
                <c:pt idx="7">
                  <c:v>246049.929</c:v>
                </c:pt>
                <c:pt idx="8">
                  <c:v>492524.065</c:v>
                </c:pt>
                <c:pt idx="9">
                  <c:v>404856.34400000004</c:v>
                </c:pt>
                <c:pt idx="10">
                  <c:v>384246.04399999999</c:v>
                </c:pt>
                <c:pt idx="11">
                  <c:v>103147.95400000001</c:v>
                </c:pt>
                <c:pt idx="12">
                  <c:v>522353.11000000004</c:v>
                </c:pt>
                <c:pt idx="13">
                  <c:v>950828.9</c:v>
                </c:pt>
                <c:pt idx="14">
                  <c:v>217365.12</c:v>
                </c:pt>
                <c:pt idx="15">
                  <c:v>146209.802</c:v>
                </c:pt>
                <c:pt idx="16">
                  <c:v>170052.65999999997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3B-4FE3-AA27-B14772938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802671"/>
        <c:axId val="283730895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802671"/>
        <c:axId val="283730895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2017 총 탐방객 수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Sheet1!$A$2:$A$19</c15:sqref>
                        </c15:formulaRef>
                      </c:ext>
                    </c:extLst>
                    <c:strCache>
                      <c:ptCount val="17"/>
                      <c:pt idx="0">
                        <c:v>가야산</c:v>
                      </c:pt>
                      <c:pt idx="1">
                        <c:v>계룡산</c:v>
                      </c:pt>
                      <c:pt idx="2">
                        <c:v>내장산</c:v>
                      </c:pt>
                      <c:pt idx="3">
                        <c:v>덕유산</c:v>
                      </c:pt>
                      <c:pt idx="4">
                        <c:v>무등산</c:v>
                      </c:pt>
                      <c:pt idx="5">
                        <c:v>북한산</c:v>
                      </c:pt>
                      <c:pt idx="6">
                        <c:v>설악산</c:v>
                      </c:pt>
                      <c:pt idx="7">
                        <c:v>소백산</c:v>
                      </c:pt>
                      <c:pt idx="8">
                        <c:v>속리산</c:v>
                      </c:pt>
                      <c:pt idx="9">
                        <c:v>오대산</c:v>
                      </c:pt>
                      <c:pt idx="10">
                        <c:v>월악산</c:v>
                      </c:pt>
                      <c:pt idx="11">
                        <c:v>월출산</c:v>
                      </c:pt>
                      <c:pt idx="12">
                        <c:v>주왕산</c:v>
                      </c:pt>
                      <c:pt idx="13">
                        <c:v>지리산</c:v>
                      </c:pt>
                      <c:pt idx="14">
                        <c:v>치악산</c:v>
                      </c:pt>
                      <c:pt idx="15">
                        <c:v>한라산</c:v>
                      </c:pt>
                      <c:pt idx="16">
                        <c:v>태백산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Sheet1!$D$2:$D$19</c15:sqref>
                        </c15:formulaRef>
                      </c:ext>
                    </c:extLst>
                    <c:numCache>
                      <c:formatCode>#,##0</c:formatCode>
                      <c:ptCount val="17"/>
                      <c:pt idx="0">
                        <c:v>860181</c:v>
                      </c:pt>
                      <c:pt idx="1">
                        <c:v>1721735</c:v>
                      </c:pt>
                      <c:pt idx="2">
                        <c:v>2102467</c:v>
                      </c:pt>
                      <c:pt idx="3">
                        <c:v>1731939</c:v>
                      </c:pt>
                      <c:pt idx="4">
                        <c:v>3513576</c:v>
                      </c:pt>
                      <c:pt idx="5">
                        <c:v>5955251</c:v>
                      </c:pt>
                      <c:pt idx="6">
                        <c:v>3693991</c:v>
                      </c:pt>
                      <c:pt idx="7">
                        <c:v>1224129</c:v>
                      </c:pt>
                      <c:pt idx="8">
                        <c:v>1349381</c:v>
                      </c:pt>
                      <c:pt idx="9">
                        <c:v>1510658</c:v>
                      </c:pt>
                      <c:pt idx="10">
                        <c:v>1055621</c:v>
                      </c:pt>
                      <c:pt idx="11">
                        <c:v>508118</c:v>
                      </c:pt>
                      <c:pt idx="12">
                        <c:v>1312445</c:v>
                      </c:pt>
                      <c:pt idx="13">
                        <c:v>3067190</c:v>
                      </c:pt>
                      <c:pt idx="14">
                        <c:v>670880</c:v>
                      </c:pt>
                      <c:pt idx="15">
                        <c:v>1001437</c:v>
                      </c:pt>
                      <c:pt idx="16">
                        <c:v>596676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C3B-4FE3-AA27-B147729380D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 산책활동 비율</c:v>
                </c:pt>
              </c:strCache>
            </c:strRef>
          </c:tx>
          <c:spPr>
            <a:ln w="28575" cap="rnd">
              <a:solidFill>
                <a:srgbClr val="7EB4DA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7"/>
                <c:pt idx="0">
                  <c:v>가야산</c:v>
                </c:pt>
                <c:pt idx="1">
                  <c:v>계룡산</c:v>
                </c:pt>
                <c:pt idx="2">
                  <c:v>내장산</c:v>
                </c:pt>
                <c:pt idx="3">
                  <c:v>덕유산</c:v>
                </c:pt>
                <c:pt idx="4">
                  <c:v>무등산</c:v>
                </c:pt>
                <c:pt idx="5">
                  <c:v>북한산</c:v>
                </c:pt>
                <c:pt idx="6">
                  <c:v>설악산</c:v>
                </c:pt>
                <c:pt idx="7">
                  <c:v>소백산</c:v>
                </c:pt>
                <c:pt idx="8">
                  <c:v>속리산</c:v>
                </c:pt>
                <c:pt idx="9">
                  <c:v>오대산</c:v>
                </c:pt>
                <c:pt idx="10">
                  <c:v>월악산</c:v>
                </c:pt>
                <c:pt idx="11">
                  <c:v>월출산</c:v>
                </c:pt>
                <c:pt idx="12">
                  <c:v>주왕산</c:v>
                </c:pt>
                <c:pt idx="13">
                  <c:v>지리산</c:v>
                </c:pt>
                <c:pt idx="14">
                  <c:v>치악산</c:v>
                </c:pt>
                <c:pt idx="15">
                  <c:v>한라산</c:v>
                </c:pt>
                <c:pt idx="16">
                  <c:v>태백산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7"/>
                <c:pt idx="0">
                  <c:v>0.39</c:v>
                </c:pt>
                <c:pt idx="1">
                  <c:v>0.17</c:v>
                </c:pt>
                <c:pt idx="2">
                  <c:v>0.39200000000000002</c:v>
                </c:pt>
                <c:pt idx="3">
                  <c:v>0.318</c:v>
                </c:pt>
                <c:pt idx="4">
                  <c:v>0.45100000000000001</c:v>
                </c:pt>
                <c:pt idx="5">
                  <c:v>0.24299999999999999</c:v>
                </c:pt>
                <c:pt idx="6">
                  <c:v>0.434</c:v>
                </c:pt>
                <c:pt idx="7">
                  <c:v>0.20100000000000001</c:v>
                </c:pt>
                <c:pt idx="8">
                  <c:v>0.36499999999999999</c:v>
                </c:pt>
                <c:pt idx="9">
                  <c:v>0.26800000000000002</c:v>
                </c:pt>
                <c:pt idx="10">
                  <c:v>0.36399999999999999</c:v>
                </c:pt>
                <c:pt idx="11">
                  <c:v>0.20300000000000001</c:v>
                </c:pt>
                <c:pt idx="12">
                  <c:v>0.39800000000000002</c:v>
                </c:pt>
                <c:pt idx="13">
                  <c:v>0.31</c:v>
                </c:pt>
                <c:pt idx="14">
                  <c:v>0.32400000000000001</c:v>
                </c:pt>
                <c:pt idx="15">
                  <c:v>0.14599999999999999</c:v>
                </c:pt>
                <c:pt idx="16">
                  <c:v>0.28499999999999998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3B-4FE3-AA27-B14772938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4501535"/>
        <c:axId val="816581183"/>
      </c:lineChart>
      <c:catAx>
        <c:axId val="2578026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3730895"/>
        <c:crosses val="autoZero"/>
        <c:auto val="1"/>
        <c:lblAlgn val="ctr"/>
        <c:lblOffset val="100"/>
        <c:noMultiLvlLbl val="0"/>
      </c:catAx>
      <c:valAx>
        <c:axId val="283730895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7802671"/>
        <c:crosses val="autoZero"/>
        <c:crossBetween val="between"/>
      </c:valAx>
      <c:valAx>
        <c:axId val="8165811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64501535"/>
        <c:crosses val="max"/>
        <c:crossBetween val="between"/>
      </c:valAx>
      <c:catAx>
        <c:axId val="764501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165811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0.15143</cdr:x>
      <cdr:y>0.12073</cdr:y>
    </cdr:from>
    <cdr:to>
      <cdr:x>0.82638</cdr:x>
      <cdr:y>0.12073</cdr:y>
    </cdr:to>
    <cdr:cxnSp macro="">
      <cdr:nvCxnSpPr>
        <cdr:cNvPr id="2" name="직선 연결선 1">
          <a:extLst xmlns:a="http://schemas.openxmlformats.org/drawingml/2006/main">
            <a:ext uri="{FF2B5EF4-FFF2-40B4-BE49-F238E27FC236}">
              <a16:creationId xmlns:a16="http://schemas.microsoft.com/office/drawing/2014/main" id="{462EC07B-969F-4679-B7DD-7F62B38CBB6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733994" y="538813"/>
          <a:ext cx="3271466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>
              <a:lumMod val="75000"/>
              <a:lumOff val="2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0.37464</cdr:x>
      <cdr:y>0.13064</cdr:y>
    </cdr:from>
    <cdr:to>
      <cdr:x>0.68454</cdr:x>
      <cdr:y>0.13064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7972045C-5566-47D5-8AC9-8D751B261998}"/>
            </a:ext>
          </a:extLst>
        </cdr:cNvPr>
        <cdr:cNvCxnSpPr/>
      </cdr:nvCxnSpPr>
      <cdr:spPr>
        <a:xfrm xmlns:a="http://schemas.openxmlformats.org/drawingml/2006/main">
          <a:off x="3990422" y="458864"/>
          <a:ext cx="3300963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0.39701</cdr:x>
      <cdr:y>0.12016</cdr:y>
    </cdr:from>
    <cdr:to>
      <cdr:x>0.63294</cdr:x>
      <cdr:y>0.12016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AF3B33FB-8250-43E1-9B1A-156E2190C603}"/>
            </a:ext>
          </a:extLst>
        </cdr:cNvPr>
        <cdr:cNvCxnSpPr/>
      </cdr:nvCxnSpPr>
      <cdr:spPr>
        <a:xfrm xmlns:a="http://schemas.openxmlformats.org/drawingml/2006/main">
          <a:off x="4542839" y="461385"/>
          <a:ext cx="2699657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0.3142</cdr:x>
      <cdr:y>0.14532</cdr:y>
    </cdr:from>
    <cdr:to>
      <cdr:x>0.33207</cdr:x>
      <cdr:y>0.1915</cdr:y>
    </cdr:to>
    <cdr:sp macro="" textlink="">
      <cdr:nvSpPr>
        <cdr:cNvPr id="5" name="이등변 삼각형 4">
          <a:extLst xmlns:a="http://schemas.openxmlformats.org/drawingml/2006/main">
            <a:ext uri="{FF2B5EF4-FFF2-40B4-BE49-F238E27FC236}">
              <a16:creationId xmlns:a16="http://schemas.microsoft.com/office/drawing/2014/main" id="{9EEFCE17-058A-4373-B899-006A0973FD8A}"/>
            </a:ext>
          </a:extLst>
        </cdr:cNvPr>
        <cdr:cNvSpPr/>
      </cdr:nvSpPr>
      <cdr:spPr>
        <a:xfrm xmlns:a="http://schemas.openxmlformats.org/drawingml/2006/main" flipV="1">
          <a:off x="3595225" y="558009"/>
          <a:ext cx="204479" cy="177320"/>
        </a:xfrm>
        <a:prstGeom xmlns:a="http://schemas.openxmlformats.org/drawingml/2006/main" prst="triangl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  <cdr:relSizeAnchor xmlns:cdr="http://schemas.openxmlformats.org/drawingml/2006/chartDrawing">
    <cdr:from>
      <cdr:x>0.03691</cdr:x>
      <cdr:y>0.57016</cdr:y>
    </cdr:from>
    <cdr:to>
      <cdr:x>0.08519</cdr:x>
      <cdr:y>0.6421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1BE6CF13-829A-441F-898B-59CFFD96C649}"/>
            </a:ext>
          </a:extLst>
        </cdr:cNvPr>
        <cdr:cNvSpPr txBox="1"/>
      </cdr:nvSpPr>
      <cdr:spPr>
        <a:xfrm xmlns:a="http://schemas.openxmlformats.org/drawingml/2006/main">
          <a:off x="422316" y="2189270"/>
          <a:ext cx="552448" cy="2762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solidFill>
                <a:srgbClr val="7C7B76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rPr>
            <a:t>교통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737AF-7D53-4C3A-9629-ACEE1C35C947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A9EB0-8A1F-4294-878D-58E7917E8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1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65097-73E6-449A-8503-12C4DD94542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1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65097-73E6-449A-8503-12C4DD94542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82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09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3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6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21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64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58745" y="1815453"/>
            <a:ext cx="7026910" cy="3227095"/>
            <a:chOff x="2582545" y="2348594"/>
            <a:chExt cx="7026910" cy="3227095"/>
          </a:xfrm>
        </p:grpSpPr>
        <p:grpSp>
          <p:nvGrpSpPr>
            <p:cNvPr id="3" name="그룹 2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1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7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현 8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3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 userDrawn="1"/>
        </p:nvGrpSpPr>
        <p:grpSpPr>
          <a:xfrm>
            <a:off x="1930400" y="1475128"/>
            <a:ext cx="8509000" cy="3907744"/>
            <a:chOff x="2582545" y="2348594"/>
            <a:chExt cx="7026910" cy="3227095"/>
          </a:xfrm>
        </p:grpSpPr>
        <p:grpSp>
          <p:nvGrpSpPr>
            <p:cNvPr id="42" name="그룹 41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60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이등변 삼각형 60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56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이등변 삼각형 56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" name="그룹 45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현 47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67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049885-2BAE-4796-A108-201DE51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0" y="-16088"/>
            <a:ext cx="12249490" cy="6857989"/>
          </a:xfrm>
          <a:prstGeom prst="rect">
            <a:avLst/>
          </a:prstGeom>
        </p:spPr>
      </p:pic>
      <p:pic>
        <p:nvPicPr>
          <p:cNvPr id="46" name="내용 개체 틀 4">
            <a:extLst>
              <a:ext uri="{FF2B5EF4-FFF2-40B4-BE49-F238E27FC236}">
                <a16:creationId xmlns:a16="http://schemas.microsoft.com/office/drawing/2014/main" id="{C0B5F6BC-90A4-41CB-9AEE-8A0267CA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08" b="605"/>
          <a:stretch/>
        </p:blipFill>
        <p:spPr>
          <a:xfrm>
            <a:off x="-127197" y="-13881"/>
            <a:ext cx="12389151" cy="685799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2AB82E-86FA-4721-829E-53099C41346B}"/>
              </a:ext>
            </a:extLst>
          </p:cNvPr>
          <p:cNvSpPr/>
          <p:nvPr/>
        </p:nvSpPr>
        <p:spPr>
          <a:xfrm>
            <a:off x="2147313" y="1218963"/>
            <a:ext cx="81596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국립공원 활성화 방안</a:t>
            </a:r>
            <a:endParaRPr lang="ko-KR" altLang="en-US" sz="4000" dirty="0"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EDA41-2F88-4CB0-83FB-BA9E3FFA39EC}"/>
              </a:ext>
            </a:extLst>
          </p:cNvPr>
          <p:cNvSpPr txBox="1"/>
          <p:nvPr/>
        </p:nvSpPr>
        <p:spPr>
          <a:xfrm>
            <a:off x="7360170" y="3241393"/>
            <a:ext cx="5702102" cy="86177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500" b="1" dirty="0" err="1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팀명</a:t>
            </a:r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: </a:t>
            </a:r>
            <a:r>
              <a:rPr lang="ko-KR" altLang="en-US" sz="2500" b="1" dirty="0" err="1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꾸깃</a:t>
            </a:r>
            <a:endParaRPr lang="en-US" altLang="ko-KR" sz="2500" b="1" dirty="0">
              <a:latin typeface="상상토끼 꽃길" panose="02020603020101020101" pitchFamily="18" charset="-127"/>
              <a:ea typeface="상상토끼 꽃길" panose="02020603020101020101" pitchFamily="18" charset="-127"/>
              <a:cs typeface="THE외계인설명서" panose="02020503020101020101" pitchFamily="18" charset="-127"/>
            </a:endParaRPr>
          </a:p>
          <a:p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팀원 </a:t>
            </a:r>
            <a:r>
              <a:rPr lang="en-US" altLang="ko-KR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: </a:t>
            </a:r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김수희 </a:t>
            </a:r>
            <a:r>
              <a:rPr lang="en-US" altLang="ko-KR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백혜인 </a:t>
            </a:r>
            <a:r>
              <a:rPr lang="en-US" altLang="ko-KR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2500" b="1" dirty="0" err="1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전진주</a:t>
            </a:r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2500" b="1" dirty="0">
                <a:latin typeface="상상토끼 꽃길" panose="02020603020101020101" pitchFamily="18" charset="-127"/>
                <a:ea typeface="상상토끼 꽃길" panose="02020603020101020101" pitchFamily="18" charset="-127"/>
                <a:cs typeface="THE외계인설명서" panose="02020503020101020101" pitchFamily="18" charset="-127"/>
              </a:rPr>
              <a:t>정현준</a:t>
            </a:r>
          </a:p>
        </p:txBody>
      </p:sp>
    </p:spTree>
    <p:extLst>
      <p:ext uri="{BB962C8B-B14F-4D97-AF65-F5344CB8AC3E}">
        <p14:creationId xmlns:p14="http://schemas.microsoft.com/office/powerpoint/2010/main" val="1206163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7DD95-2053-4405-8A95-0D7DB5BA8E27}"/>
              </a:ext>
            </a:extLst>
          </p:cNvPr>
          <p:cNvSpPr txBox="1"/>
          <p:nvPr/>
        </p:nvSpPr>
        <p:spPr>
          <a:xfrm>
            <a:off x="597682" y="1131923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Part2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51E-AB8A-419C-92DD-C9E2BC742BF2}"/>
              </a:ext>
            </a:extLst>
          </p:cNvPr>
          <p:cNvSpPr txBox="1"/>
          <p:nvPr/>
        </p:nvSpPr>
        <p:spPr>
          <a:xfrm>
            <a:off x="942654" y="1700616"/>
            <a:ext cx="603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제안</a:t>
            </a:r>
            <a:r>
              <a:rPr lang="en-US" altLang="ko-KR" sz="3600" b="1" dirty="0">
                <a:latin typeface="+mj-ea"/>
                <a:ea typeface="+mj-ea"/>
              </a:rPr>
              <a:t> 1. </a:t>
            </a:r>
            <a:r>
              <a:rPr lang="ko-KR" altLang="en-US" sz="3600" b="1" dirty="0">
                <a:latin typeface="+mj-ea"/>
                <a:ea typeface="+mj-ea"/>
              </a:rPr>
              <a:t>대중교통 여건개선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D12A9F-EDFB-4AE1-89FA-E539D7BF26F6}"/>
              </a:ext>
            </a:extLst>
          </p:cNvPr>
          <p:cNvCxnSpPr>
            <a:cxnSpLocks/>
          </p:cNvCxnSpPr>
          <p:nvPr/>
        </p:nvCxnSpPr>
        <p:spPr>
          <a:xfrm>
            <a:off x="692573" y="2493921"/>
            <a:ext cx="5682348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2131A08-913C-45F4-9242-FB8689C6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3" y="1857691"/>
            <a:ext cx="5208343" cy="4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8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278D82-A395-4032-85BB-F7852E73E98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내용 개체 틀 5">
            <a:extLst>
              <a:ext uri="{FF2B5EF4-FFF2-40B4-BE49-F238E27FC236}">
                <a16:creationId xmlns:a16="http://schemas.microsoft.com/office/drawing/2014/main" id="{148B8B5F-CA64-4176-88CD-7688B0D855C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03435" y="4530904"/>
          <a:ext cx="9585130" cy="1280160"/>
        </p:xfrm>
        <a:graphic>
          <a:graphicData uri="http://schemas.openxmlformats.org/drawingml/2006/table">
            <a:tbl>
              <a:tblPr firstRow="1"/>
              <a:tblGrid>
                <a:gridCol w="1311215">
                  <a:extLst>
                    <a:ext uri="{9D8B030D-6E8A-4147-A177-3AD203B41FA5}">
                      <a16:colId xmlns:a16="http://schemas.microsoft.com/office/drawing/2014/main" val="1886925325"/>
                    </a:ext>
                  </a:extLst>
                </a:gridCol>
                <a:gridCol w="2567385">
                  <a:extLst>
                    <a:ext uri="{9D8B030D-6E8A-4147-A177-3AD203B41FA5}">
                      <a16:colId xmlns:a16="http://schemas.microsoft.com/office/drawing/2014/main" val="160979614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2832702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</a:tblGrid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산악형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도시근교형 국립공원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해상</a:t>
                      </a: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.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해안형 국립공원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자가용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49.8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67.5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전세버스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18.6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2.7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14.5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대중교통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10.6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40.5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16.8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</a:tbl>
          </a:graphicData>
        </a:graphic>
      </p:graphicFrame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F28AE7CA-E569-419D-A051-782EC3F55BAA}"/>
              </a:ext>
            </a:extLst>
          </p:cNvPr>
          <p:cNvGraphicFramePr/>
          <p:nvPr>
            <p:extLst/>
          </p:nvPr>
        </p:nvGraphicFramePr>
        <p:xfrm>
          <a:off x="651653" y="1150704"/>
          <a:ext cx="10651441" cy="3512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66358456-D46B-42D4-8124-6DFAC44A7E63}"/>
              </a:ext>
            </a:extLst>
          </p:cNvPr>
          <p:cNvSpPr txBox="1"/>
          <p:nvPr/>
        </p:nvSpPr>
        <p:spPr>
          <a:xfrm>
            <a:off x="1872342" y="5892800"/>
            <a:ext cx="9942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도시근교형 국립공원의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이용률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 다른 유형의 국립공원보다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매우 높음</a:t>
            </a: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B42BD80F-B9C3-4489-BBC3-A5D0534EA0F0}"/>
              </a:ext>
            </a:extLst>
          </p:cNvPr>
          <p:cNvSpPr/>
          <p:nvPr/>
        </p:nvSpPr>
        <p:spPr>
          <a:xfrm flipV="1">
            <a:off x="7286171" y="2906932"/>
            <a:ext cx="261258" cy="23222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697990-4089-47AA-9FAD-6852DD7B27F9}"/>
              </a:ext>
            </a:extLst>
          </p:cNvPr>
          <p:cNvSpPr/>
          <p:nvPr/>
        </p:nvSpPr>
        <p:spPr>
          <a:xfrm>
            <a:off x="5193986" y="5471085"/>
            <a:ext cx="2855732" cy="33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169CF8-DD90-422A-A0DA-554E96825F62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318BE0-F67E-4304-82D3-6CD5C4FCE887}"/>
              </a:ext>
            </a:extLst>
          </p:cNvPr>
          <p:cNvSpPr txBox="1"/>
          <p:nvPr/>
        </p:nvSpPr>
        <p:spPr>
          <a:xfrm>
            <a:off x="1026365" y="162740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배경 및 현황분석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465204A-9A27-4E44-9C3F-7F40C06B03D7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2616224" cy="962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ACDF118-0AB1-4821-BC66-837E9B13FAB1}"/>
              </a:ext>
            </a:extLst>
          </p:cNvPr>
          <p:cNvSpPr txBox="1"/>
          <p:nvPr/>
        </p:nvSpPr>
        <p:spPr>
          <a:xfrm>
            <a:off x="1036416" y="66167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+mn-ea"/>
              </a:rPr>
              <a:t>1. </a:t>
            </a:r>
            <a:r>
              <a:rPr lang="ko-KR" altLang="en-US" dirty="0">
                <a:solidFill>
                  <a:srgbClr val="385D4F"/>
                </a:solidFill>
                <a:latin typeface="+mn-ea"/>
              </a:rPr>
              <a:t>대중교통 여건개선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77B85B-841A-4A6E-B4E0-36338348D8DD}"/>
              </a:ext>
            </a:extLst>
          </p:cNvPr>
          <p:cNvSpPr txBox="1"/>
          <p:nvPr/>
        </p:nvSpPr>
        <p:spPr>
          <a:xfrm>
            <a:off x="7233228" y="6602543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NPRI</a:t>
            </a:r>
            <a:r>
              <a:rPr lang="ko-KR" altLang="en-US" sz="1000" dirty="0"/>
              <a:t> </a:t>
            </a:r>
            <a:r>
              <a:rPr lang="en-US" altLang="ko-KR" sz="1000" dirty="0"/>
              <a:t>2017-21 </a:t>
            </a:r>
            <a:r>
              <a:rPr lang="ko-KR" altLang="en-US" sz="1000" dirty="0"/>
              <a:t>국립공원 여가 휴양 실태조사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 국립공원연구원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7523AD-176F-46BB-A31C-8BA30F77B753}"/>
              </a:ext>
            </a:extLst>
          </p:cNvPr>
          <p:cNvSpPr txBox="1"/>
          <p:nvPr/>
        </p:nvSpPr>
        <p:spPr>
          <a:xfrm>
            <a:off x="10317949" y="4272711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977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489993" y="2174819"/>
            <a:ext cx="552448" cy="276231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515B038B-4195-4AD9-9762-2A19F72DD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41838"/>
              </p:ext>
            </p:extLst>
          </p:nvPr>
        </p:nvGraphicFramePr>
        <p:xfrm>
          <a:off x="348125" y="4921968"/>
          <a:ext cx="11495749" cy="114376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2378387785"/>
                    </a:ext>
                  </a:extLst>
                </a:gridCol>
                <a:gridCol w="630683">
                  <a:extLst>
                    <a:ext uri="{9D8B030D-6E8A-4147-A177-3AD203B41FA5}">
                      <a16:colId xmlns:a16="http://schemas.microsoft.com/office/drawing/2014/main" val="1865804951"/>
                    </a:ext>
                  </a:extLst>
                </a:gridCol>
                <a:gridCol w="631680">
                  <a:extLst>
                    <a:ext uri="{9D8B030D-6E8A-4147-A177-3AD203B41FA5}">
                      <a16:colId xmlns:a16="http://schemas.microsoft.com/office/drawing/2014/main" val="2286616644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1809784342"/>
                    </a:ext>
                  </a:extLst>
                </a:gridCol>
                <a:gridCol w="618961">
                  <a:extLst>
                    <a:ext uri="{9D8B030D-6E8A-4147-A177-3AD203B41FA5}">
                      <a16:colId xmlns:a16="http://schemas.microsoft.com/office/drawing/2014/main" val="2684341844"/>
                    </a:ext>
                  </a:extLst>
                </a:gridCol>
                <a:gridCol w="618960">
                  <a:extLst>
                    <a:ext uri="{9D8B030D-6E8A-4147-A177-3AD203B41FA5}">
                      <a16:colId xmlns:a16="http://schemas.microsoft.com/office/drawing/2014/main" val="70085775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3819001153"/>
                    </a:ext>
                  </a:extLst>
                </a:gridCol>
                <a:gridCol w="651192">
                  <a:extLst>
                    <a:ext uri="{9D8B030D-6E8A-4147-A177-3AD203B41FA5}">
                      <a16:colId xmlns:a16="http://schemas.microsoft.com/office/drawing/2014/main" val="2634942736"/>
                    </a:ext>
                  </a:extLst>
                </a:gridCol>
                <a:gridCol w="605790">
                  <a:extLst>
                    <a:ext uri="{9D8B030D-6E8A-4147-A177-3AD203B41FA5}">
                      <a16:colId xmlns:a16="http://schemas.microsoft.com/office/drawing/2014/main" val="604359915"/>
                    </a:ext>
                  </a:extLst>
                </a:gridCol>
                <a:gridCol w="618961">
                  <a:extLst>
                    <a:ext uri="{9D8B030D-6E8A-4147-A177-3AD203B41FA5}">
                      <a16:colId xmlns:a16="http://schemas.microsoft.com/office/drawing/2014/main" val="207876444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182077638"/>
                    </a:ext>
                  </a:extLst>
                </a:gridCol>
                <a:gridCol w="632130">
                  <a:extLst>
                    <a:ext uri="{9D8B030D-6E8A-4147-A177-3AD203B41FA5}">
                      <a16:colId xmlns:a16="http://schemas.microsoft.com/office/drawing/2014/main" val="895007941"/>
                    </a:ext>
                  </a:extLst>
                </a:gridCol>
                <a:gridCol w="618961">
                  <a:extLst>
                    <a:ext uri="{9D8B030D-6E8A-4147-A177-3AD203B41FA5}">
                      <a16:colId xmlns:a16="http://schemas.microsoft.com/office/drawing/2014/main" val="1403661270"/>
                    </a:ext>
                  </a:extLst>
                </a:gridCol>
                <a:gridCol w="618960">
                  <a:extLst>
                    <a:ext uri="{9D8B030D-6E8A-4147-A177-3AD203B41FA5}">
                      <a16:colId xmlns:a16="http://schemas.microsoft.com/office/drawing/2014/main" val="669607605"/>
                    </a:ext>
                  </a:extLst>
                </a:gridCol>
                <a:gridCol w="618961">
                  <a:extLst>
                    <a:ext uri="{9D8B030D-6E8A-4147-A177-3AD203B41FA5}">
                      <a16:colId xmlns:a16="http://schemas.microsoft.com/office/drawing/2014/main" val="3232440867"/>
                    </a:ext>
                  </a:extLst>
                </a:gridCol>
                <a:gridCol w="618960">
                  <a:extLst>
                    <a:ext uri="{9D8B030D-6E8A-4147-A177-3AD203B41FA5}">
                      <a16:colId xmlns:a16="http://schemas.microsoft.com/office/drawing/2014/main" val="2120179084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2418348842"/>
                    </a:ext>
                  </a:extLst>
                </a:gridCol>
                <a:gridCol w="617475">
                  <a:extLst>
                    <a:ext uri="{9D8B030D-6E8A-4147-A177-3AD203B41FA5}">
                      <a16:colId xmlns:a16="http://schemas.microsoft.com/office/drawing/2014/main" val="2589002289"/>
                    </a:ext>
                  </a:extLst>
                </a:gridCol>
              </a:tblGrid>
              <a:tr h="31155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가야산</a:t>
                      </a:r>
                      <a:endParaRPr lang="ko-KR" altLang="en-US" sz="12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계룡산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내장산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덕유산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무등산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북한산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설악산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소백산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속리산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오대산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월악산</a:t>
                      </a:r>
                      <a:endParaRPr lang="ko-KR" altLang="en-US" sz="12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월출산</a:t>
                      </a:r>
                      <a:endParaRPr lang="ko-KR" altLang="en-US" sz="12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주왕산</a:t>
                      </a:r>
                      <a:endParaRPr lang="ko-KR" altLang="en-US" sz="12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지리산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치악산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한라산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태백산</a:t>
                      </a:r>
                    </a:p>
                  </a:txBody>
                  <a:tcP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86751"/>
                  </a:ext>
                </a:extLst>
              </a:tr>
              <a:tr h="2218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자가용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74.5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83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84.3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73.4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55.7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21.6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57.9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65.6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77.3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68.2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69.3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71.6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49.4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61.1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78.9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58.6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78.8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3810519"/>
                  </a:ext>
                </a:extLst>
              </a:tr>
              <a:tr h="278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전세버스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16.4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2.2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13.2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0.8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17.9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20.2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16.8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25.4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26.0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18.3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44.9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15.7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9.6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13.0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15.5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412"/>
                  </a:ext>
                </a:extLst>
              </a:tr>
              <a:tr h="278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대중교통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11.8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6.2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12.5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34.7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65.0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23.9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13.0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4.6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6.8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21.7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11.5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17.0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12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5.5</a:t>
                      </a:r>
                      <a:endParaRPr lang="ko-KR" altLang="en-US" sz="12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28324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870AC784-8F30-4E80-B6E5-F3DF65F82F3A}"/>
              </a:ext>
            </a:extLst>
          </p:cNvPr>
          <p:cNvGrpSpPr/>
          <p:nvPr/>
        </p:nvGrpSpPr>
        <p:grpSpPr>
          <a:xfrm>
            <a:off x="348125" y="1047101"/>
            <a:ext cx="11442584" cy="3839749"/>
            <a:chOff x="338600" y="1075676"/>
            <a:chExt cx="11442584" cy="383974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324B94-42F7-4D13-8E5D-10ADBADF3C65}"/>
                </a:ext>
              </a:extLst>
            </p:cNvPr>
            <p:cNvGrpSpPr/>
            <p:nvPr/>
          </p:nvGrpSpPr>
          <p:grpSpPr>
            <a:xfrm>
              <a:off x="338600" y="1075676"/>
              <a:ext cx="11442584" cy="3839749"/>
              <a:chOff x="338600" y="1075676"/>
              <a:chExt cx="11442584" cy="3839749"/>
            </a:xfrm>
          </p:grpSpPr>
          <p:graphicFrame>
            <p:nvGraphicFramePr>
              <p:cNvPr id="50" name="차트 49">
                <a:extLst>
                  <a:ext uri="{FF2B5EF4-FFF2-40B4-BE49-F238E27FC236}">
                    <a16:creationId xmlns:a16="http://schemas.microsoft.com/office/drawing/2014/main" id="{BE0DCF7B-9CED-4942-B464-655F87D9BD5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3407246"/>
                  </p:ext>
                </p:extLst>
              </p:nvPr>
            </p:nvGraphicFramePr>
            <p:xfrm>
              <a:off x="338600" y="1075676"/>
              <a:ext cx="11442584" cy="38397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9EEFCE17-058A-4373-B899-006A0973FD8A}"/>
                  </a:ext>
                </a:extLst>
              </p:cNvPr>
              <p:cNvSpPr/>
              <p:nvPr/>
            </p:nvSpPr>
            <p:spPr>
              <a:xfrm flipV="1">
                <a:off x="2088222" y="1613546"/>
                <a:ext cx="204561" cy="19747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CD09F56-F980-446A-8E11-EFCDDD4D9BDE}"/>
                </a:ext>
              </a:extLst>
            </p:cNvPr>
            <p:cNvCxnSpPr>
              <a:cxnSpLocks/>
            </p:cNvCxnSpPr>
            <p:nvPr/>
          </p:nvCxnSpPr>
          <p:spPr>
            <a:xfrm>
              <a:off x="2305050" y="2235210"/>
              <a:ext cx="1628775" cy="70485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6CE5BA4-5D3F-40E7-94CC-3D5C0668D05E}"/>
                </a:ext>
              </a:extLst>
            </p:cNvPr>
            <p:cNvCxnSpPr>
              <a:cxnSpLocks/>
            </p:cNvCxnSpPr>
            <p:nvPr/>
          </p:nvCxnSpPr>
          <p:spPr>
            <a:xfrm>
              <a:off x="2317641" y="1857113"/>
              <a:ext cx="158115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7C2E293-6083-4A2D-983A-01DAB76053AD}"/>
              </a:ext>
            </a:extLst>
          </p:cNvPr>
          <p:cNvSpPr txBox="1"/>
          <p:nvPr/>
        </p:nvSpPr>
        <p:spPr>
          <a:xfrm>
            <a:off x="2653260" y="6065735"/>
            <a:ext cx="7411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무등산에 비해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 </a:t>
            </a:r>
            <a:r>
              <a:rPr lang="ko-KR" altLang="en-US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방문객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</a:t>
            </a:r>
            <a:r>
              <a:rPr lang="ko-KR" altLang="en-US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이용률이 낮음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418B29-6681-4F9A-A6EE-D3A5F1602377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914D29-FCBE-49B9-9724-34D6469E4335}"/>
              </a:ext>
            </a:extLst>
          </p:cNvPr>
          <p:cNvSpPr txBox="1"/>
          <p:nvPr/>
        </p:nvSpPr>
        <p:spPr>
          <a:xfrm>
            <a:off x="1026365" y="162740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배경 및 현황분석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65546A-0526-435E-933B-2960B3D90BB8}"/>
              </a:ext>
            </a:extLst>
          </p:cNvPr>
          <p:cNvSpPr txBox="1"/>
          <p:nvPr/>
        </p:nvSpPr>
        <p:spPr>
          <a:xfrm>
            <a:off x="1036416" y="66167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+mn-ea"/>
              </a:rPr>
              <a:t>1. </a:t>
            </a:r>
            <a:r>
              <a:rPr lang="ko-KR" altLang="en-US" dirty="0">
                <a:solidFill>
                  <a:srgbClr val="385D4F"/>
                </a:solidFill>
                <a:latin typeface="+mn-ea"/>
              </a:rPr>
              <a:t>대중교통 여건개선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B17D28C-5BC9-4896-A7AF-C725916B5A59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4F83AB0-E435-428E-9C54-843BCED4BC12}"/>
              </a:ext>
            </a:extLst>
          </p:cNvPr>
          <p:cNvSpPr/>
          <p:nvPr/>
        </p:nvSpPr>
        <p:spPr>
          <a:xfrm>
            <a:off x="401292" y="1936338"/>
            <a:ext cx="674294" cy="1317462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3BE324-D094-44EA-9CBF-C4671535402D}"/>
              </a:ext>
            </a:extLst>
          </p:cNvPr>
          <p:cNvSpPr/>
          <p:nvPr/>
        </p:nvSpPr>
        <p:spPr>
          <a:xfrm>
            <a:off x="1766667" y="5764522"/>
            <a:ext cx="633069" cy="315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403D0A1-8F75-4B17-B49E-DF5011D8DE2E}"/>
              </a:ext>
            </a:extLst>
          </p:cNvPr>
          <p:cNvSpPr/>
          <p:nvPr/>
        </p:nvSpPr>
        <p:spPr>
          <a:xfrm>
            <a:off x="3655843" y="5759616"/>
            <a:ext cx="633069" cy="315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A6D08DE-3008-4B14-92AF-76020213DB6F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E0E315-44DC-416E-BA6A-C9FBF376A820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44E19A6-FE16-4938-86CD-4A3751889FF6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A0C361A-3908-48D6-9194-A7F6DD60A37F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1398214-28A4-4DE0-8E26-B26D36E29728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40C69861-4645-4A09-A39F-F737992D43D9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4D625D79-C03A-4E27-937C-D3D826A5274D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181A5B08-54DB-491E-BA3B-A088AA66CA16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E19BE759-C770-4289-A7A9-3F7F1FD228E1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94F0BAB5-F627-472E-ACE0-5AA9E447E1AA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DB84DD3-C2D6-4F2B-BB18-1E71E6241292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96843F1-0E28-4CC1-878A-ECD3C89B7777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AC45BC37-FFFB-49A1-BFB4-242DFFBB3118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61606D12-643E-414D-A497-2F29097B9CD0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ADBA49F5-DE53-4CC3-895B-8DC48C760725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699569B9-100E-46D4-B0E3-96ECD1404FB3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5F3C3EBD-9F6C-4C2F-A60B-83DFA518697D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8EC192DA-2124-4EFB-93CB-27200418755B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3CD6808-EE15-422A-8B08-A6F9CC47C7D4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F7F61C2-1C01-43A1-9B71-82AD9EC01B7B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144244A-D83F-48FE-8D66-81AE28EE029C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E73906-A370-4120-A0A8-F8BB778110C7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36CBBBD-1D4A-4733-85C3-3A1FD90A467C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ECB9393-CA91-4614-B674-65BDDDBBA9EA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87" name="이등변 삼각형 15">
                  <a:extLst>
                    <a:ext uri="{FF2B5EF4-FFF2-40B4-BE49-F238E27FC236}">
                      <a16:creationId xmlns:a16="http://schemas.microsoft.com/office/drawing/2014/main" id="{01789B57-C8B2-4B1F-A5A9-9E3B6753024D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이등변 삼각형 87">
                  <a:extLst>
                    <a:ext uri="{FF2B5EF4-FFF2-40B4-BE49-F238E27FC236}">
                      <a16:creationId xmlns:a16="http://schemas.microsoft.com/office/drawing/2014/main" id="{9B78A21E-4CAC-4287-B4C4-4DA1CB4A6AF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B64DCD7-1F56-4DC3-9E1E-CB3D957258C3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28B3074-C463-4211-B5E8-B2E8497B3CD5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AC5458F3-944E-4A52-99EB-61836AFEA6CA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83" name="이등변 삼각형 15">
                  <a:extLst>
                    <a:ext uri="{FF2B5EF4-FFF2-40B4-BE49-F238E27FC236}">
                      <a16:creationId xmlns:a16="http://schemas.microsoft.com/office/drawing/2014/main" id="{C8E6F835-5BD2-4D2C-B9E9-81ED7CBF0621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F622FFC8-C93F-4E62-83B9-8F7C7487C6A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2EC48C7-E6C5-41EA-AF09-5663C74858C0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2D54EAA-F3D3-4F76-9B2F-BB2CB90B45C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D9721E73-E114-43A9-B793-505D9069D27D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956E722-E9CF-416A-A94E-E5CFD8FA95B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C33E4BEF-3759-4AC2-8D10-613B24C4D3A3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842CBDA-FBC5-4D88-86C7-EC2C3EE3EF21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현 74">
              <a:extLst>
                <a:ext uri="{FF2B5EF4-FFF2-40B4-BE49-F238E27FC236}">
                  <a16:creationId xmlns:a16="http://schemas.microsoft.com/office/drawing/2014/main" id="{00A1FEB5-F88F-4880-9F95-AD367310D00F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5F5473A-675F-4C6D-A866-F1991DECC7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F4C82CBA-84DA-4A89-96D8-E4F983448753}"/>
              </a:ext>
            </a:extLst>
          </p:cNvPr>
          <p:cNvSpPr txBox="1"/>
          <p:nvPr/>
        </p:nvSpPr>
        <p:spPr>
          <a:xfrm>
            <a:off x="7233228" y="6602543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NPRI</a:t>
            </a:r>
            <a:r>
              <a:rPr lang="ko-KR" altLang="en-US" sz="1000" dirty="0"/>
              <a:t> </a:t>
            </a:r>
            <a:r>
              <a:rPr lang="en-US" altLang="ko-KR" sz="1000" dirty="0"/>
              <a:t>2017-21 </a:t>
            </a:r>
            <a:r>
              <a:rPr lang="ko-KR" altLang="en-US" sz="1000" dirty="0"/>
              <a:t>국립공원 여가 휴양 실태조사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 국립공원연구원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5BB82FFB-75E1-4243-82AC-F95D37A43E04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2616224" cy="962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00DBA04-294A-439A-93FC-20D4173C9558}"/>
              </a:ext>
            </a:extLst>
          </p:cNvPr>
          <p:cNvSpPr txBox="1"/>
          <p:nvPr/>
        </p:nvSpPr>
        <p:spPr>
          <a:xfrm>
            <a:off x="10866601" y="1395110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671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BE94498-5E8B-46F9-8070-1C77AFA96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561850"/>
              </p:ext>
            </p:extLst>
          </p:nvPr>
        </p:nvGraphicFramePr>
        <p:xfrm>
          <a:off x="1026366" y="1332013"/>
          <a:ext cx="9710646" cy="388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C3AFF97-493E-4232-B51D-712FB7FC40D2}"/>
              </a:ext>
            </a:extLst>
          </p:cNvPr>
          <p:cNvSpPr txBox="1"/>
          <p:nvPr/>
        </p:nvSpPr>
        <p:spPr>
          <a:xfrm>
            <a:off x="3075964" y="5206793"/>
            <a:ext cx="22256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대의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교통수단은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2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941E959-AD52-4342-9196-837D8527A47F}"/>
              </a:ext>
            </a:extLst>
          </p:cNvPr>
          <p:cNvSpPr/>
          <p:nvPr/>
        </p:nvSpPr>
        <p:spPr>
          <a:xfrm>
            <a:off x="5098496" y="5477682"/>
            <a:ext cx="822656" cy="453229"/>
          </a:xfrm>
          <a:prstGeom prst="rightArrow">
            <a:avLst>
              <a:gd name="adj1" fmla="val 36667"/>
              <a:gd name="adj2" fmla="val 70000"/>
            </a:avLst>
          </a:prstGeom>
          <a:solidFill>
            <a:schemeClr val="bg2">
              <a:lumMod val="2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339240-0A4E-47DC-8928-B9055EC5A794}"/>
              </a:ext>
            </a:extLst>
          </p:cNvPr>
          <p:cNvSpPr txBox="1"/>
          <p:nvPr/>
        </p:nvSpPr>
        <p:spPr>
          <a:xfrm>
            <a:off x="6108683" y="5314516"/>
            <a:ext cx="6454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“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대중교통의</a:t>
            </a:r>
            <a:r>
              <a:rPr lang="ko-KR" altLang="en-US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편리성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개선하면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대의국립공원 방문율을 높일 수 있을 것이다</a:t>
            </a:r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”</a:t>
            </a:r>
            <a:endParaRPr lang="ko-KR" altLang="en-US" sz="2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FB186D-64F9-4583-884F-23269628BAC2}"/>
              </a:ext>
            </a:extLst>
          </p:cNvPr>
          <p:cNvCxnSpPr>
            <a:cxnSpLocks/>
          </p:cNvCxnSpPr>
          <p:nvPr/>
        </p:nvCxnSpPr>
        <p:spPr>
          <a:xfrm>
            <a:off x="4727802" y="1872340"/>
            <a:ext cx="27141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84291E0-8110-40AC-9DF1-D689AAE9A671}"/>
              </a:ext>
            </a:extLst>
          </p:cNvPr>
          <p:cNvSpPr/>
          <p:nvPr/>
        </p:nvSpPr>
        <p:spPr>
          <a:xfrm flipV="1">
            <a:off x="3686628" y="1886856"/>
            <a:ext cx="261258" cy="23222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53DD78-6A3A-4EB8-A9D3-C736D14F55D8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14686E-F238-49B3-B301-A704716F7342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DB1CA6-C8CA-4261-8EED-980E9E280FF2}"/>
              </a:ext>
            </a:extLst>
          </p:cNvPr>
          <p:cNvSpPr txBox="1"/>
          <p:nvPr/>
        </p:nvSpPr>
        <p:spPr>
          <a:xfrm>
            <a:off x="1026365" y="162740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배경 및 현황분석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EA04CB-DA4C-4D2F-BB22-2DD2F587CBCD}"/>
              </a:ext>
            </a:extLst>
          </p:cNvPr>
          <p:cNvSpPr txBox="1"/>
          <p:nvPr/>
        </p:nvSpPr>
        <p:spPr>
          <a:xfrm>
            <a:off x="1036416" y="66167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+mn-ea"/>
              </a:rPr>
              <a:t>1. </a:t>
            </a:r>
            <a:r>
              <a:rPr lang="ko-KR" altLang="en-US" dirty="0">
                <a:solidFill>
                  <a:srgbClr val="385D4F"/>
                </a:solidFill>
                <a:latin typeface="+mn-ea"/>
              </a:rPr>
              <a:t>대중교통 여건개선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1D2B3-7FCC-43E6-A01E-3CE77CB4D198}"/>
              </a:ext>
            </a:extLst>
          </p:cNvPr>
          <p:cNvSpPr txBox="1"/>
          <p:nvPr/>
        </p:nvSpPr>
        <p:spPr>
          <a:xfrm>
            <a:off x="7233228" y="6602543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NPRI</a:t>
            </a:r>
            <a:r>
              <a:rPr lang="ko-KR" altLang="en-US" sz="1000" dirty="0"/>
              <a:t> </a:t>
            </a:r>
            <a:r>
              <a:rPr lang="en-US" altLang="ko-KR" sz="1000" dirty="0"/>
              <a:t>2017-21 </a:t>
            </a:r>
            <a:r>
              <a:rPr lang="ko-KR" altLang="en-US" sz="1000" dirty="0"/>
              <a:t>국립공원 여가 휴양 실태조사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 국립공원연구원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9B7952-6407-47F4-A5F6-4528FB7F38C1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2616224" cy="962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4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5E06F7-ABD9-4D6F-8AC5-9AE0685D1AA2}"/>
              </a:ext>
            </a:extLst>
          </p:cNvPr>
          <p:cNvSpPr/>
          <p:nvPr/>
        </p:nvSpPr>
        <p:spPr>
          <a:xfrm>
            <a:off x="1600972" y="3957655"/>
            <a:ext cx="3151121" cy="547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DD939-F36B-4188-9723-7DE795730414}"/>
              </a:ext>
            </a:extLst>
          </p:cNvPr>
          <p:cNvSpPr txBox="1"/>
          <p:nvPr/>
        </p:nvSpPr>
        <p:spPr>
          <a:xfrm>
            <a:off x="2072893" y="4021287"/>
            <a:ext cx="312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 버스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광주 버스</a:t>
            </a:r>
          </a:p>
          <a:p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94AD56-45B9-4B19-835E-2ED8FD2FDD64}"/>
              </a:ext>
            </a:extLst>
          </p:cNvPr>
          <p:cNvSpPr/>
          <p:nvPr/>
        </p:nvSpPr>
        <p:spPr>
          <a:xfrm>
            <a:off x="1600971" y="4729875"/>
            <a:ext cx="3151121" cy="1459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7BB5CC-A807-4F8C-9122-B83FCE8DBFFA}"/>
              </a:ext>
            </a:extLst>
          </p:cNvPr>
          <p:cNvSpPr txBox="1"/>
          <p:nvPr/>
        </p:nvSpPr>
        <p:spPr>
          <a:xfrm>
            <a:off x="1600972" y="4728618"/>
            <a:ext cx="3286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광주광역시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BIS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버스정보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정류소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정류소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대전광역시 버스정보 조회서비스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정류소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14657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98AB2E-4C1A-4F4A-86EE-00548F9633AA}"/>
              </a:ext>
            </a:extLst>
          </p:cNvPr>
          <p:cNvSpPr/>
          <p:nvPr/>
        </p:nvSpPr>
        <p:spPr>
          <a:xfrm>
            <a:off x="5053427" y="4729875"/>
            <a:ext cx="3246895" cy="1459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050" name="Picture 2" descr="data.go.kr에 대한 이미지 검색결과">
            <a:extLst>
              <a:ext uri="{FF2B5EF4-FFF2-40B4-BE49-F238E27FC236}">
                <a16:creationId xmlns:a16="http://schemas.microsoft.com/office/drawing/2014/main" id="{F173E496-82E7-4898-B5E3-DCFD2DE2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72" y="1286351"/>
            <a:ext cx="3131961" cy="19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83F340-7043-4D53-A584-16A0FFD2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92" y="1296757"/>
            <a:ext cx="3294743" cy="19882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92DFA1-4BD5-4D34-83B8-591C80FAFBAA}"/>
              </a:ext>
            </a:extLst>
          </p:cNvPr>
          <p:cNvSpPr/>
          <p:nvPr/>
        </p:nvSpPr>
        <p:spPr>
          <a:xfrm>
            <a:off x="5053427" y="3957655"/>
            <a:ext cx="3247639" cy="547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BA354B-CD49-48DB-94E6-9ACA7094C9B5}"/>
              </a:ext>
            </a:extLst>
          </p:cNvPr>
          <p:cNvSpPr txBox="1"/>
          <p:nvPr/>
        </p:nvSpPr>
        <p:spPr>
          <a:xfrm>
            <a:off x="5443653" y="4034438"/>
            <a:ext cx="359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지역내 대중교통 이용지표 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C4BC78-6E26-47BD-BF96-A1B24E6A554E}"/>
              </a:ext>
            </a:extLst>
          </p:cNvPr>
          <p:cNvSpPr txBox="1"/>
          <p:nvPr/>
        </p:nvSpPr>
        <p:spPr>
          <a:xfrm>
            <a:off x="5156034" y="4939262"/>
            <a:ext cx="3555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2018.01.01~2018.12.31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정류장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요일별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승하차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이용인원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4285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5701C5DA-DBD0-406D-9E54-E370A390E5E9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C0CBD6F0-0094-43DC-9F32-3C9B152BF453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A8FE8A3-97C7-4B55-9586-4F6178F7EE26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23A1A5DA-B371-4E59-BB55-02DD9962BE0A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0E64542A-A68B-4460-AD3A-B1FF11C9E80A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901B82E3-C02F-47E4-8F08-57BAEF0529D1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3" name="타원 212">
                <a:extLst>
                  <a:ext uri="{FF2B5EF4-FFF2-40B4-BE49-F238E27FC236}">
                    <a16:creationId xmlns:a16="http://schemas.microsoft.com/office/drawing/2014/main" id="{6D95DF92-E1CD-4F0F-A769-FFCA168C9D3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4F02C937-28AB-4014-BE5A-7E535B60FFCB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5" name="타원 214">
                <a:extLst>
                  <a:ext uri="{FF2B5EF4-FFF2-40B4-BE49-F238E27FC236}">
                    <a16:creationId xmlns:a16="http://schemas.microsoft.com/office/drawing/2014/main" id="{11CE32FC-747B-4916-AFF9-D60000338372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E5353140-3F20-49EC-AE01-D35D9B550BE9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3AA52CFE-CA67-4029-BB37-FBA6431FD369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861961A-64F6-40AF-992A-A62F68A0AFF9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B990ACC-46A8-442C-9618-763877E2EB39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DC7262C1-B043-402F-AC2F-FBA236B58569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BBA8DFF3-E196-4F2C-99D8-CD31DBB281E5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BF4739E2-0BAE-49E1-902A-7ADEDA6645A3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129580CD-57B0-40EA-BBC3-4435830E1707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BED272B1-C9A0-412C-99EF-332CB024757D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EDA17DC8-C696-415A-B5CC-7D7718002E19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113FA432-FC68-40C8-A9DE-A4FD1FFE9677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410A280-ABF7-4F55-8F7A-827F9FC52170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3A585E9A-E7CF-46D7-8E69-35AEEC29D21B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0F6ECF75-B32A-4A9B-8A82-C4F470FC2EB3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03EF436B-74CF-4562-92B5-EF8C4335AF20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98" name="이등변 삼각형 15">
                  <a:extLst>
                    <a:ext uri="{FF2B5EF4-FFF2-40B4-BE49-F238E27FC236}">
                      <a16:creationId xmlns:a16="http://schemas.microsoft.com/office/drawing/2014/main" id="{13FC27CD-3E0D-4D6C-92EE-33A8F625F5E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이등변 삼각형 198">
                  <a:extLst>
                    <a:ext uri="{FF2B5EF4-FFF2-40B4-BE49-F238E27FC236}">
                      <a16:creationId xmlns:a16="http://schemas.microsoft.com/office/drawing/2014/main" id="{84C8710B-A1EF-4BE8-96A0-28A3A43DDEAE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588846B1-93AF-4DF3-AAAB-F47C58B8843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BE05EC8-6656-4864-8068-41DEAB87B013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8A0812CE-F6EC-45F9-B69C-2A50359D3EE5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94" name="이등변 삼각형 15">
                  <a:extLst>
                    <a:ext uri="{FF2B5EF4-FFF2-40B4-BE49-F238E27FC236}">
                      <a16:creationId xmlns:a16="http://schemas.microsoft.com/office/drawing/2014/main" id="{34F727C5-A69E-4D5A-AA5D-5B24D8C018D8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이등변 삼각형 194">
                  <a:extLst>
                    <a:ext uri="{FF2B5EF4-FFF2-40B4-BE49-F238E27FC236}">
                      <a16:creationId xmlns:a16="http://schemas.microsoft.com/office/drawing/2014/main" id="{5A50EB00-4770-4A5A-9EAC-F9A310DFCE11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A31739F-38BB-4731-A9A9-328B4F47CB33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EA85744-6A8B-4A3A-A6A7-2E11DCA9FD69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7D079449-31CA-48B9-A4CA-5E6ABEC13584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D8097D7E-3B09-4BBD-BE62-21D5E9F5C5C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7901D332-198F-408D-8145-4177C988669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D0664219-5910-4D64-9711-59609DD4536E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6" name="현 185">
              <a:extLst>
                <a:ext uri="{FF2B5EF4-FFF2-40B4-BE49-F238E27FC236}">
                  <a16:creationId xmlns:a16="http://schemas.microsoft.com/office/drawing/2014/main" id="{3D9E5EC0-C2D4-44A7-8722-63DE9EC9074A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0826A70-D074-445A-B43A-4D4149D352EC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952E5DF7-A9CF-4C74-BC9D-52F1B9E6D777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F12BC9B-E0B1-4D7E-9BE0-8E4F17F4C517}"/>
              </a:ext>
            </a:extLst>
          </p:cNvPr>
          <p:cNvSpPr txBox="1"/>
          <p:nvPr/>
        </p:nvSpPr>
        <p:spPr>
          <a:xfrm>
            <a:off x="1026365" y="162740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및 정의</a:t>
            </a:r>
          </a:p>
        </p:txBody>
      </p: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10DBC8E4-46CA-4E2A-999D-AE29966E9234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970375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79FE13E-3E78-45F9-9FDA-17E3C655533B}"/>
              </a:ext>
            </a:extLst>
          </p:cNvPr>
          <p:cNvSpPr txBox="1"/>
          <p:nvPr/>
        </p:nvSpPr>
        <p:spPr>
          <a:xfrm>
            <a:off x="451270" y="3431460"/>
            <a:ext cx="89952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6F7642-51B3-4EB8-A35D-9D6A00DC675E}"/>
              </a:ext>
            </a:extLst>
          </p:cNvPr>
          <p:cNvSpPr/>
          <p:nvPr/>
        </p:nvSpPr>
        <p:spPr>
          <a:xfrm>
            <a:off x="436568" y="1286351"/>
            <a:ext cx="930063" cy="19882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출처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8E8D1F6-0E89-4349-9577-0AF6C22299F4}"/>
              </a:ext>
            </a:extLst>
          </p:cNvPr>
          <p:cNvSpPr/>
          <p:nvPr/>
        </p:nvSpPr>
        <p:spPr>
          <a:xfrm>
            <a:off x="451270" y="4728617"/>
            <a:ext cx="930063" cy="14599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내용</a:t>
            </a:r>
            <a:endParaRPr lang="ko-KR" altLang="en-US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EA4CA84-F3F6-4BDD-A528-5B58A39DE4A2}"/>
              </a:ext>
            </a:extLst>
          </p:cNvPr>
          <p:cNvSpPr/>
          <p:nvPr/>
        </p:nvSpPr>
        <p:spPr>
          <a:xfrm>
            <a:off x="451270" y="3957654"/>
            <a:ext cx="930063" cy="5470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키워드</a:t>
            </a:r>
            <a:endParaRPr lang="ko-KR" altLang="en-US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FEF6840-A62D-4E78-AC7D-6A838C54EFE3}"/>
              </a:ext>
            </a:extLst>
          </p:cNvPr>
          <p:cNvSpPr/>
          <p:nvPr/>
        </p:nvSpPr>
        <p:spPr>
          <a:xfrm>
            <a:off x="1620132" y="3400811"/>
            <a:ext cx="31319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1FA465-90F8-400C-812A-99DBB9955105}"/>
              </a:ext>
            </a:extLst>
          </p:cNvPr>
          <p:cNvSpPr txBox="1"/>
          <p:nvPr/>
        </p:nvSpPr>
        <p:spPr>
          <a:xfrm>
            <a:off x="1591920" y="3381411"/>
            <a:ext cx="3131961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정형데이터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E2B4122-588A-4977-8E19-DAADE45D8D0A}"/>
              </a:ext>
            </a:extLst>
          </p:cNvPr>
          <p:cNvSpPr/>
          <p:nvPr/>
        </p:nvSpPr>
        <p:spPr>
          <a:xfrm>
            <a:off x="5053428" y="3400811"/>
            <a:ext cx="3246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AFC7269-5719-4D75-9990-001E63FF8242}"/>
              </a:ext>
            </a:extLst>
          </p:cNvPr>
          <p:cNvSpPr txBox="1"/>
          <p:nvPr/>
        </p:nvSpPr>
        <p:spPr>
          <a:xfrm>
            <a:off x="4993219" y="3395732"/>
            <a:ext cx="3290646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정형데이터</a:t>
            </a:r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46D148-B1A5-4ED1-86AD-7F4FE389BD8C}"/>
              </a:ext>
            </a:extLst>
          </p:cNvPr>
          <p:cNvSpPr txBox="1"/>
          <p:nvPr/>
        </p:nvSpPr>
        <p:spPr>
          <a:xfrm>
            <a:off x="1036416" y="66167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</p:spTree>
    <p:extLst>
      <p:ext uri="{BB962C8B-B14F-4D97-AF65-F5344CB8AC3E}">
        <p14:creationId xmlns:p14="http://schemas.microsoft.com/office/powerpoint/2010/main" val="271062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내용 개체 틀 5">
                <a:extLst>
                  <a:ext uri="{FF2B5EF4-FFF2-40B4-BE49-F238E27FC236}">
                    <a16:creationId xmlns:a16="http://schemas.microsoft.com/office/drawing/2014/main" id="{15EFF443-7E64-4A44-9A6B-FC5CEEE1DA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84135251"/>
                  </p:ext>
                </p:extLst>
              </p:nvPr>
            </p:nvGraphicFramePr>
            <p:xfrm>
              <a:off x="1090431" y="3344896"/>
              <a:ext cx="4266162" cy="2255520"/>
            </p:xfrm>
            <a:graphic>
              <a:graphicData uri="http://schemas.openxmlformats.org/drawingml/2006/table">
                <a:tbl>
                  <a:tblPr firstRow="1"/>
                  <a:tblGrid>
                    <a:gridCol w="1422054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버스</a:t>
                          </a: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ID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위도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8002765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36.410550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127.404350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8002776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36.411247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127.394760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8005512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36.417550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127.395380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35.221251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126.828320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532214"/>
                      </a:ext>
                    </a:extLst>
                  </a:tr>
                  <a:tr h="1600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2534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35.218626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126.842110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0674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4" name="내용 개체 틀 5">
                <a:extLst>
                  <a:ext uri="{FF2B5EF4-FFF2-40B4-BE49-F238E27FC236}">
                    <a16:creationId xmlns:a16="http://schemas.microsoft.com/office/drawing/2014/main" id="{15EFF443-7E64-4A44-9A6B-FC5CEEE1DA3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84135251"/>
                  </p:ext>
                </p:extLst>
              </p:nvPr>
            </p:nvGraphicFramePr>
            <p:xfrm>
              <a:off x="1090431" y="3344896"/>
              <a:ext cx="4266162" cy="2255520"/>
            </p:xfrm>
            <a:graphic>
              <a:graphicData uri="http://schemas.openxmlformats.org/drawingml/2006/table">
                <a:tbl>
                  <a:tblPr firstRow="1"/>
                  <a:tblGrid>
                    <a:gridCol w="1422054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버스</a:t>
                          </a: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ID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위도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8002765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36.410550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127.404350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8002776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36.411247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127.394760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8005512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36.417550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127.395380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87273" r="-200000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29" t="-387273" r="-100858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9573" t="-387273" r="-427" b="-2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35.221251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126.828320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532214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2534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35.218626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126.842110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0674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AE06131-2547-445E-8F46-9233ED677DF0}"/>
              </a:ext>
            </a:extLst>
          </p:cNvPr>
          <p:cNvSpPr txBox="1"/>
          <p:nvPr/>
        </p:nvSpPr>
        <p:spPr>
          <a:xfrm>
            <a:off x="1066486" y="1444035"/>
            <a:ext cx="106846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필요한 버스정류장 데이터는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인근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버스정류장 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광주에 해당하는 전체 버스정류장 데이터에서 위도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경도 범위를 설정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CB2F4B-B969-420C-835D-2A19870C2BC3}"/>
              </a:ext>
            </a:extLst>
          </p:cNvPr>
          <p:cNvSpPr txBox="1"/>
          <p:nvPr/>
        </p:nvSpPr>
        <p:spPr>
          <a:xfrm>
            <a:off x="1066486" y="2325034"/>
            <a:ext cx="921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무등산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  35.081903 &lt;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  35.194757  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	126.904646 &lt;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 127.132167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C34A5F-69BE-4B20-9824-545A3B3BD2A3}"/>
              </a:ext>
            </a:extLst>
          </p:cNvPr>
          <p:cNvSpPr txBox="1"/>
          <p:nvPr/>
        </p:nvSpPr>
        <p:spPr>
          <a:xfrm>
            <a:off x="5438903" y="2315053"/>
            <a:ext cx="921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  36.293291 &lt;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  36.401253  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	127.164302 &lt;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 127.328286 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F2C1521-B077-42FC-AB8C-8A9CE1880BB3}"/>
              </a:ext>
            </a:extLst>
          </p:cNvPr>
          <p:cNvSpPr txBox="1"/>
          <p:nvPr/>
        </p:nvSpPr>
        <p:spPr>
          <a:xfrm>
            <a:off x="1642055" y="5650970"/>
            <a:ext cx="418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광주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3604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+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10815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내용 개체 틀 5">
                <a:extLst>
                  <a:ext uri="{FF2B5EF4-FFF2-40B4-BE49-F238E27FC236}">
                    <a16:creationId xmlns:a16="http://schemas.microsoft.com/office/drawing/2014/main" id="{2A2B4CB4-3518-4F67-B756-ADA6144D8D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4664463"/>
                  </p:ext>
                </p:extLst>
              </p:nvPr>
            </p:nvGraphicFramePr>
            <p:xfrm>
              <a:off x="6808374" y="3691656"/>
              <a:ext cx="4266162" cy="1615440"/>
            </p:xfrm>
            <a:graphic>
              <a:graphicData uri="http://schemas.openxmlformats.org/drawingml/2006/table">
                <a:tbl>
                  <a:tblPr firstRow="1"/>
                  <a:tblGrid>
                    <a:gridCol w="1422054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버스</a:t>
                          </a: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ID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위도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8002676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36.298800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127.316124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8002351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36.299774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127.318980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752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35.185598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126.905624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내용 개체 틀 5">
                <a:extLst>
                  <a:ext uri="{FF2B5EF4-FFF2-40B4-BE49-F238E27FC236}">
                    <a16:creationId xmlns:a16="http://schemas.microsoft.com/office/drawing/2014/main" id="{2A2B4CB4-3518-4F67-B756-ADA6144D8D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4664463"/>
                  </p:ext>
                </p:extLst>
              </p:nvPr>
            </p:nvGraphicFramePr>
            <p:xfrm>
              <a:off x="6808374" y="3691656"/>
              <a:ext cx="4266162" cy="1615440"/>
            </p:xfrm>
            <a:graphic>
              <a:graphicData uri="http://schemas.openxmlformats.org/drawingml/2006/table">
                <a:tbl>
                  <a:tblPr firstRow="1"/>
                  <a:tblGrid>
                    <a:gridCol w="1422054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1422054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버스</a:t>
                          </a: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ID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위도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8002676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36.298800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127.316124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8002351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36.299774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127.318980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0909" r="-200000" b="-1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29" t="-290909" r="-100858" b="-1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573" t="-290909" r="-427" b="-1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752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35.185598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126.905624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E7BFA2CB-93A6-4039-B262-3237B048FF65}"/>
              </a:ext>
            </a:extLst>
          </p:cNvPr>
          <p:cNvSpPr/>
          <p:nvPr/>
        </p:nvSpPr>
        <p:spPr>
          <a:xfrm>
            <a:off x="5734669" y="4185289"/>
            <a:ext cx="695629" cy="453229"/>
          </a:xfrm>
          <a:prstGeom prst="rightArrow">
            <a:avLst>
              <a:gd name="adj1" fmla="val 36667"/>
              <a:gd name="adj2" fmla="val 70000"/>
            </a:avLst>
          </a:prstGeom>
          <a:solidFill>
            <a:schemeClr val="bg2">
              <a:lumMod val="2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448633-706F-46A0-B1AA-94832F56343C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A5F14-D8EA-4A9B-B694-94772F35A805}"/>
              </a:ext>
            </a:extLst>
          </p:cNvPr>
          <p:cNvSpPr txBox="1"/>
          <p:nvPr/>
        </p:nvSpPr>
        <p:spPr>
          <a:xfrm>
            <a:off x="1026365" y="16274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874B520-E76E-4E21-80DD-BC6F9C5A5969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11404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5D46ADA-324E-43DA-B7B0-4662FF8B8C0F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79864E-643E-4727-B890-630D99DA311A}"/>
              </a:ext>
            </a:extLst>
          </p:cNvPr>
          <p:cNvSpPr txBox="1"/>
          <p:nvPr/>
        </p:nvSpPr>
        <p:spPr>
          <a:xfrm>
            <a:off x="7431774" y="5650970"/>
            <a:ext cx="36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광주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1022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+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226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9008849-1ECE-451E-858A-DED5DFC82F0D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BA934AC-F1C2-4122-8C40-FC2FBBB8C6FE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7EFE416-6E58-4149-BE86-5B0DAAB82265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64493E7-9E36-4F3C-8B47-45A5B266B12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A212B522-0515-4B17-8FF1-E7F0D614B275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AB7FDF8D-D16E-4C1E-9BFA-50BEB768F648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A6FDEBC-39AE-4278-8C25-7E2EE1045373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9C281F20-BF57-413F-B973-9B95AFBE7FF2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609082EB-CF31-4DD1-A798-AF46127E87A3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D7A5F292-E7A9-4A67-9F1A-B567AF572B04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DB301D30-E8AA-4391-A1B7-CB5749237DA0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05A440F-B211-4A6D-B72C-262A9567594F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76CC3531-C5AA-4455-87B4-FFD24FEDE0E2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A879D984-DFE7-43A6-9920-2B0CD71916B2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05C1F53-0A81-4F01-A920-DA3FF88490F5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F4049F45-182E-4C96-B84F-B8ECD6E9F674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D92EF297-96F1-4EA3-BA9F-1C1DE8333E88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2DD5CEAF-3E74-44F7-8998-CE2186A0806F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350AA54-D1FF-4725-BEDC-56B89F046F9C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465D7509-3622-48BD-A05D-099BF7D57A87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951AC6A-8D19-4C7A-8D2D-5EBD8A8206B7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C15AF47-94CE-49F6-A679-0F1A37F089E2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4F2544A-F7D3-4FA3-A3CF-CE1CE1FA405A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8C84FE26-331B-4DD1-8D52-7C1539365E57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4" name="이등변 삼각형 15">
                  <a:extLst>
                    <a:ext uri="{FF2B5EF4-FFF2-40B4-BE49-F238E27FC236}">
                      <a16:creationId xmlns:a16="http://schemas.microsoft.com/office/drawing/2014/main" id="{332FBE34-C518-4058-9B05-8D3695D9DF8A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>
                  <a:extLst>
                    <a:ext uri="{FF2B5EF4-FFF2-40B4-BE49-F238E27FC236}">
                      <a16:creationId xmlns:a16="http://schemas.microsoft.com/office/drawing/2014/main" id="{50BE4E85-1611-46F0-AE96-0B2CA80103B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8A72266-EA5C-47D5-B7BA-D9AB29B66073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6B71755B-5904-4FFD-8FBC-AEE3457F09B9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5FF8CBB-42B4-4D3F-ADAB-A354EB96901B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0" name="이등변 삼각형 15">
                  <a:extLst>
                    <a:ext uri="{FF2B5EF4-FFF2-40B4-BE49-F238E27FC236}">
                      <a16:creationId xmlns:a16="http://schemas.microsoft.com/office/drawing/2014/main" id="{4F6F0587-A680-4285-B784-3C14C0CCAF81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이등변 삼각형 100">
                  <a:extLst>
                    <a:ext uri="{FF2B5EF4-FFF2-40B4-BE49-F238E27FC236}">
                      <a16:creationId xmlns:a16="http://schemas.microsoft.com/office/drawing/2014/main" id="{3A4B3208-3AD5-4AE3-A6C6-89610821836B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016CF96-9818-4C90-8039-FCB61A6B501A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6BC0AEA-31F2-465F-9438-B62106791F5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FF05E26B-8FE9-4058-B796-110E218E9F3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42EB347-C855-440B-BF2D-D21C679BABF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E7D67CF-FD42-4DEF-9827-38EE2262EADD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FF8036C-E7C4-49FC-94A9-000F1C9C5053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2" name="현 91">
              <a:extLst>
                <a:ext uri="{FF2B5EF4-FFF2-40B4-BE49-F238E27FC236}">
                  <a16:creationId xmlns:a16="http://schemas.microsoft.com/office/drawing/2014/main" id="{72EE6C2E-CD77-4ADD-A244-09B1ACFB9496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34AEB79-9419-481D-97F8-C595A803495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726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AE06131-2547-445E-8F46-9233ED677DF0}"/>
              </a:ext>
            </a:extLst>
          </p:cNvPr>
          <p:cNvSpPr txBox="1"/>
          <p:nvPr/>
        </p:nvSpPr>
        <p:spPr>
          <a:xfrm>
            <a:off x="559695" y="1233859"/>
            <a:ext cx="10684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계룡산과 무등산 지역의 하루 버스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운행횟수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비교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CB2F4B-B969-420C-835D-2A19870C2BC3}"/>
              </a:ext>
            </a:extLst>
          </p:cNvPr>
          <p:cNvSpPr txBox="1"/>
          <p:nvPr/>
        </p:nvSpPr>
        <p:spPr>
          <a:xfrm>
            <a:off x="545064" y="1667209"/>
            <a:ext cx="921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버스노선별 하루 버스 운행횟수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 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막차시간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–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첫차시간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배차간격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EF5C59-1493-4FE6-BEDB-5D4A6DBE8AD4}"/>
              </a:ext>
            </a:extLst>
          </p:cNvPr>
          <p:cNvSpPr txBox="1"/>
          <p:nvPr/>
        </p:nvSpPr>
        <p:spPr>
          <a:xfrm>
            <a:off x="545064" y="2033122"/>
            <a:ext cx="921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정류장별 하루 버스 운행횟수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 SUM(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각 버스노선별 하루 버스 운행횟수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EFDB8D-B0F6-4037-B017-19113790328E}"/>
              </a:ext>
            </a:extLst>
          </p:cNvPr>
          <p:cNvSpPr txBox="1"/>
          <p:nvPr/>
        </p:nvSpPr>
        <p:spPr>
          <a:xfrm>
            <a:off x="559695" y="2407379"/>
            <a:ext cx="921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하루버스 총 운행횟수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 SUM(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각 정류장별 하루 버스 운행횟수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A7D89E-E01F-429E-A3AA-AB1C89D903FE}"/>
              </a:ext>
            </a:extLst>
          </p:cNvPr>
          <p:cNvSpPr txBox="1"/>
          <p:nvPr/>
        </p:nvSpPr>
        <p:spPr>
          <a:xfrm>
            <a:off x="631922" y="2992644"/>
            <a:ext cx="493117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대전버스리스트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.json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 {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"id": "8002142",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staion_name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덕명동운암네오미아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bus_list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 102, 103, 104, 11, 113, 117"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},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{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"id": "8001878",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staion_name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삼성화재연수원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bus_list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 102, 103, 104, 11, 113, 117"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} ...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F376B2-D7F2-427E-80A7-A892200798EE}"/>
              </a:ext>
            </a:extLst>
          </p:cNvPr>
          <p:cNvSpPr txBox="1"/>
          <p:nvPr/>
        </p:nvSpPr>
        <p:spPr>
          <a:xfrm>
            <a:off x="6560080" y="2992643"/>
            <a:ext cx="493117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대전버스배차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.json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[ {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bus_no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"1",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start_time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"0600",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end_time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"2230",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"interval": "30",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"count": 33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},  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{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	"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bus_no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": "2",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...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39C2DF64-15A6-4116-9E3B-45810485DA01}"/>
              </a:ext>
            </a:extLst>
          </p:cNvPr>
          <p:cNvSpPr/>
          <p:nvPr/>
        </p:nvSpPr>
        <p:spPr>
          <a:xfrm>
            <a:off x="5712448" y="4237817"/>
            <a:ext cx="698283" cy="648977"/>
          </a:xfrm>
          <a:prstGeom prst="plus">
            <a:avLst>
              <a:gd name="adj" fmla="val 344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474816-2995-472D-81F8-5E439A03661A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B7AAEA-E334-4203-BDCA-55E396996C22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5C46138-8A2D-43A8-BADB-67F138938AC6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CA0BD2D-BC3B-46FD-9753-F826C14E4768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B21B255A-98C7-4A3C-8B91-F5B8D18EE701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53C31CE-E148-4BD5-8BC3-C075DC5E40F5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83385028-C563-4040-B85F-F25B39AB7101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8B6C9349-A40B-40F0-97E3-64BAAF87B36E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5B9B032F-EFE0-4D51-A703-496CA8917C42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4A43A5B4-E603-4519-919D-F86188A63C7F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F7E3E01-6F53-4A18-AD76-0DC148F942D9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B5492C9-3573-4ABE-ABAC-FF4C729D8558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837FC66-190B-4B93-B153-AB092B79F2B1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6146B69-1B17-4572-8683-D21E7A247BB7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AD52AA-435C-4C97-A461-6401DA051295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51EECE4-8169-4CBE-B882-FECB3B32908A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13737768-EC97-4EE6-BFB0-C01658A218FE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BF38F437-4784-4B34-B603-431AEEBAF141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39DF5FFA-59D0-48EC-B3F0-E4A95872D4CD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6966C806-B19E-40CB-9AEC-B32D2D258A25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88574199-0915-401D-AC54-5BA790C735A9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B2EB7DCF-B77C-48A1-8FE9-0AEF7100F30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DE70E488-D7B5-437D-A83C-A5F5265096D2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9721D05-CF21-463B-AC43-0834F12BEAAB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E929926-BD0E-46CD-9115-FFCD13C18E59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10CEAFD-E733-4071-B824-149DB7CF4247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3" name="이등변 삼각형 15">
                  <a:extLst>
                    <a:ext uri="{FF2B5EF4-FFF2-40B4-BE49-F238E27FC236}">
                      <a16:creationId xmlns:a16="http://schemas.microsoft.com/office/drawing/2014/main" id="{C20995B0-3FD5-4516-964B-70549A05CD56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:a16="http://schemas.microsoft.com/office/drawing/2014/main" id="{5E429F11-201B-49F8-8BA5-3A47C4C21AD9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B15890E-B915-40AB-BD62-379881888373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69A3E46-15EF-4628-8550-714E82C528B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ED77948-2D73-46C3-AF40-B17A3A101B16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9" name="이등변 삼각형 15">
                  <a:extLst>
                    <a:ext uri="{FF2B5EF4-FFF2-40B4-BE49-F238E27FC236}">
                      <a16:creationId xmlns:a16="http://schemas.microsoft.com/office/drawing/2014/main" id="{937BD973-2056-4587-B2DC-5EDEB99BB3D0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이등변 삼각형 99">
                  <a:extLst>
                    <a:ext uri="{FF2B5EF4-FFF2-40B4-BE49-F238E27FC236}">
                      <a16:creationId xmlns:a16="http://schemas.microsoft.com/office/drawing/2014/main" id="{2EC846B7-59B4-40A3-9508-EA4760B8F6D2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282DAFC6-E9D3-407B-A99F-7E67C75195F0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17760D7-6F7F-4412-9AA2-73BE2E48809D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8B73996-10F2-4879-BED1-D9C75BC4D4B9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4A2AD6D-DF67-4894-99D9-8925C475029A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D84E33D-AA16-442E-923F-AB9AE662259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BEB7A99D-FD5D-4D42-9EF8-639C42E021F2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현 90">
              <a:extLst>
                <a:ext uri="{FF2B5EF4-FFF2-40B4-BE49-F238E27FC236}">
                  <a16:creationId xmlns:a16="http://schemas.microsoft.com/office/drawing/2014/main" id="{BBDFAC61-7D0A-4B26-8006-21DA158E7A8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05486AA-7307-49B4-988F-1A8670EACAC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5AE0795-63DA-499D-814A-0D68EE540AC3}"/>
              </a:ext>
            </a:extLst>
          </p:cNvPr>
          <p:cNvSpPr txBox="1"/>
          <p:nvPr/>
        </p:nvSpPr>
        <p:spPr>
          <a:xfrm>
            <a:off x="1026365" y="16274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6027553-6809-4398-8D3B-EBFDDEB55A7D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11404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5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내용 개체 틀 5">
                <a:extLst>
                  <a:ext uri="{FF2B5EF4-FFF2-40B4-BE49-F238E27FC236}">
                    <a16:creationId xmlns:a16="http://schemas.microsoft.com/office/drawing/2014/main" id="{640DC957-426D-4A39-8546-A298D30828F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0657186"/>
                  </p:ext>
                </p:extLst>
              </p:nvPr>
            </p:nvGraphicFramePr>
            <p:xfrm>
              <a:off x="556153" y="2898105"/>
              <a:ext cx="7271918" cy="2697651"/>
            </p:xfrm>
            <a:graphic>
              <a:graphicData uri="http://schemas.openxmlformats.org/drawingml/2006/table">
                <a:tbl>
                  <a:tblPr firstRow="1"/>
                  <a:tblGrid>
                    <a:gridCol w="1121843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15037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79152577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3445513087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392617203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059590843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043087669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3431711959"/>
                        </a:ext>
                      </a:extLst>
                    </a:gridCol>
                  </a:tblGrid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지역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정류장 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월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일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36345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시</a:t>
                          </a:r>
                          <a:r>
                            <a:rPr lang="en-US" altLang="ko-KR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/</a:t>
                          </a: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도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 </a:t>
                          </a: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이름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승차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하차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승차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하차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552475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반석역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4594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4701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4440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4480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가양네거리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238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259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385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경남아파트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832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232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1064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747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203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950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3469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0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400" i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3312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평촌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532214"/>
                      </a:ext>
                    </a:extLst>
                  </a:tr>
                  <a:tr h="3312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효천초교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312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327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302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315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0674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내용 개체 틀 5">
                <a:extLst>
                  <a:ext uri="{FF2B5EF4-FFF2-40B4-BE49-F238E27FC236}">
                    <a16:creationId xmlns:a16="http://schemas.microsoft.com/office/drawing/2014/main" id="{640DC957-426D-4A39-8546-A298D30828F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0657186"/>
                  </p:ext>
                </p:extLst>
              </p:nvPr>
            </p:nvGraphicFramePr>
            <p:xfrm>
              <a:off x="556153" y="2898105"/>
              <a:ext cx="7271918" cy="2697651"/>
            </p:xfrm>
            <a:graphic>
              <a:graphicData uri="http://schemas.openxmlformats.org/drawingml/2006/table">
                <a:tbl>
                  <a:tblPr firstRow="1"/>
                  <a:tblGrid>
                    <a:gridCol w="1121843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150374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79152577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3445513087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392617203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059590843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2043087669"/>
                        </a:ext>
                      </a:extLst>
                    </a:gridCol>
                    <a:gridCol w="714243">
                      <a:extLst>
                        <a:ext uri="{9D8B030D-6E8A-4147-A177-3AD203B41FA5}">
                          <a16:colId xmlns:a16="http://schemas.microsoft.com/office/drawing/2014/main" val="3431711959"/>
                        </a:ext>
                      </a:extLst>
                    </a:gridCol>
                  </a:tblGrid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지역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정류장 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월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일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36345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시</a:t>
                          </a:r>
                          <a:r>
                            <a:rPr lang="en-US" altLang="ko-KR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/</a:t>
                          </a: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도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 </a:t>
                          </a: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이름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승차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하차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승차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하차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500" b="1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552475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반석역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4594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4701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4440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4480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가양네거리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238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363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126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259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385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33120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경남아파트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832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232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1064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747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203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950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34697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89474" r="-549457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354" t="-489474" r="-434921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8803" t="-489474" r="-602564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5254" t="-489474" r="-49745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9658" t="-489474" r="-401709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19658" t="-489474" r="-301709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19658" t="-489474" r="-201709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712" t="-489474" r="-100000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20513" t="-489474" r="-855" b="-2070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3312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평촌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4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532214"/>
                      </a:ext>
                    </a:extLst>
                  </a:tr>
                  <a:tr h="3312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효천초교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312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327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b="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…</a:t>
                          </a:r>
                          <a:endParaRPr lang="ko-KR" altLang="en-US" sz="1500" b="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302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315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0674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0150AA83-0CF6-4401-A20B-B75545663A66}"/>
              </a:ext>
            </a:extLst>
          </p:cNvPr>
          <p:cNvSpPr txBox="1"/>
          <p:nvPr/>
        </p:nvSpPr>
        <p:spPr>
          <a:xfrm>
            <a:off x="633215" y="2052916"/>
            <a:ext cx="106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정류장별 주간 평균 이용인원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 SUM(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정류장별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요일별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평균 이용인원 데이터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57BB1D-6D7E-4F6C-9C16-EAF04D835C76}"/>
              </a:ext>
            </a:extLst>
          </p:cNvPr>
          <p:cNvSpPr txBox="1"/>
          <p:nvPr/>
        </p:nvSpPr>
        <p:spPr>
          <a:xfrm>
            <a:off x="633215" y="1436518"/>
            <a:ext cx="10842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평일과 주말의 편차가 심하기 때문에 </a:t>
            </a:r>
            <a:r>
              <a:rPr lang="ko-KR" altLang="en-US" sz="2200" b="1" dirty="0" err="1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요일별</a:t>
            </a:r>
            <a:r>
              <a:rPr lang="ko-KR" altLang="en-US" sz="22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평균데이터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비교보다 전처리를 통해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주간 평균데이터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내용 개체 틀 5">
                <a:extLst>
                  <a:ext uri="{FF2B5EF4-FFF2-40B4-BE49-F238E27FC236}">
                    <a16:creationId xmlns:a16="http://schemas.microsoft.com/office/drawing/2014/main" id="{17F18CE1-ABF1-473F-8B21-8E94F2A6969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0330124"/>
                  </p:ext>
                </p:extLst>
              </p:nvPr>
            </p:nvGraphicFramePr>
            <p:xfrm>
              <a:off x="8563079" y="3267921"/>
              <a:ext cx="3132544" cy="2255520"/>
            </p:xfrm>
            <a:graphic>
              <a:graphicData uri="http://schemas.openxmlformats.org/drawingml/2006/table">
                <a:tbl>
                  <a:tblPr firstRow="1"/>
                  <a:tblGrid>
                    <a:gridCol w="1111568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133793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887183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지역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정류장 이름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반석역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64130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228339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가양네거리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11833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경남아파트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6270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4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600" b="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평촌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94429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효천초교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2765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27912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1" name="내용 개체 틀 5">
                <a:extLst>
                  <a:ext uri="{FF2B5EF4-FFF2-40B4-BE49-F238E27FC236}">
                    <a16:creationId xmlns:a16="http://schemas.microsoft.com/office/drawing/2014/main" id="{17F18CE1-ABF1-473F-8B21-8E94F2A6969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0330124"/>
                  </p:ext>
                </p:extLst>
              </p:nvPr>
            </p:nvGraphicFramePr>
            <p:xfrm>
              <a:off x="8563079" y="3267921"/>
              <a:ext cx="3132544" cy="2255520"/>
            </p:xfrm>
            <a:graphic>
              <a:graphicData uri="http://schemas.openxmlformats.org/drawingml/2006/table">
                <a:tbl>
                  <a:tblPr firstRow="1"/>
                  <a:tblGrid>
                    <a:gridCol w="1111568">
                      <a:extLst>
                        <a:ext uri="{9D8B030D-6E8A-4147-A177-3AD203B41FA5}">
                          <a16:colId xmlns:a16="http://schemas.microsoft.com/office/drawing/2014/main" val="1609796148"/>
                        </a:ext>
                      </a:extLst>
                    </a:gridCol>
                    <a:gridCol w="1133793">
                      <a:extLst>
                        <a:ext uri="{9D8B030D-6E8A-4147-A177-3AD203B41FA5}">
                          <a16:colId xmlns:a16="http://schemas.microsoft.com/office/drawing/2014/main" val="3464494960"/>
                        </a:ext>
                      </a:extLst>
                    </a:gridCol>
                    <a:gridCol w="887183">
                      <a:extLst>
                        <a:ext uri="{9D8B030D-6E8A-4147-A177-3AD203B41FA5}">
                          <a16:colId xmlns:a16="http://schemas.microsoft.com/office/drawing/2014/main" val="1028351970"/>
                        </a:ext>
                      </a:extLst>
                    </a:gridCol>
                  </a:tblGrid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지역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정류장 이름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합계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041261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반석역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64130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168355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가양네거리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11833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30901"/>
                      </a:ext>
                    </a:extLst>
                  </a:tr>
                  <a:tr h="3200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대전광역시</a:t>
                          </a:r>
                          <a:endParaRPr lang="en-US" altLang="ko-KR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아리따-돋움(TTF)-Medium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경남아파트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6270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42652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87273" r="-18196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8387" t="-387273" r="-79032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2740" t="-387273" r="-685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789488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평촌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108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9442974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광주광역시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500" dirty="0" err="1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효천초교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아리따-돋움(TTF)-SemiBold" panose="02020603020101020101" pitchFamily="18" charset="-127"/>
                              <a:ea typeface="아리따-돋움(TTF)-SemiBold" panose="02020603020101020101" pitchFamily="18" charset="-127"/>
                            </a:rPr>
                            <a:t>2765</a:t>
                          </a:r>
                          <a:endParaRPr lang="ko-KR" altLang="en-US" sz="1500" dirty="0">
                            <a:latin typeface="아리따-돋움(TTF)-SemiBold" panose="02020603020101020101" pitchFamily="18" charset="-127"/>
                            <a:ea typeface="아리따-돋움(TTF)-SemiBold" panose="02020603020101020101" pitchFamily="18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27912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F02D5-6F83-4209-A8CB-022D38024D49}"/>
              </a:ext>
            </a:extLst>
          </p:cNvPr>
          <p:cNvSpPr/>
          <p:nvPr/>
        </p:nvSpPr>
        <p:spPr>
          <a:xfrm>
            <a:off x="8016137" y="4024068"/>
            <a:ext cx="358875" cy="453229"/>
          </a:xfrm>
          <a:prstGeom prst="rightArrow">
            <a:avLst>
              <a:gd name="adj1" fmla="val 36667"/>
              <a:gd name="adj2" fmla="val 50785"/>
            </a:avLst>
          </a:prstGeom>
          <a:solidFill>
            <a:schemeClr val="bg2">
              <a:lumMod val="2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DFEA00-BAC8-4516-9EE2-16C8EDCCB582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9ADEE0-3D1F-4A6E-B013-DBA128AC6EEB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93CECE-3A84-4850-AB65-EE83019A2610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A630A04-D5FD-457E-B33B-7B2156CFEAF8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E8683A02-04A4-4A68-BDE9-A4D3C38C5208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F094759-B48D-4541-A8ED-F4A4C9ED21A9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B1F46A6C-64C4-49CD-A38E-1B07864A6CA1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8CF13DD1-CE50-44FD-83E6-67AAE96CD0B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6307D37-F538-4777-839D-4197E35725F2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3EDE815B-B650-4F04-9A55-2DD5B31BE37F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81E50F07-E206-4515-9688-471097A53394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E9657AB-3942-4AB3-BF3D-AD4002EBC6ED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573F21A4-3A56-4B59-BABA-7F992D909702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BD3249B9-2B6A-44B3-9BC5-F617A9326540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7DC05D3-71BF-4D67-B72D-C3D30F1A2110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C2A31BD-EEB5-41E0-B9BD-9C32CAE7780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67F8FABF-40C4-40EC-B0A5-34993872E462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3B878684-9BDF-49F7-B8D7-4832BEEA1A85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81DA1F84-55F1-4BA2-9EA2-E206E898AFF0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C19D266C-BE1B-42CB-B0AA-1E07A70B42B0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ECCC6D38-E082-4CDE-A7B5-6879E94F69CD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F1067B5C-C4B7-465A-A477-45D1268B8DA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D222BD6-0913-4888-B8CD-9F7147CE24D1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54C0D38-9311-4C42-A72A-226CD015CDDA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7898F51-D98A-4CE4-83F5-87A1CD77D1AC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6F9FCDE1-9CD5-4DDA-ABC1-4B896ECA083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2" name="이등변 삼각형 15">
                  <a:extLst>
                    <a:ext uri="{FF2B5EF4-FFF2-40B4-BE49-F238E27FC236}">
                      <a16:creationId xmlns:a16="http://schemas.microsoft.com/office/drawing/2014/main" id="{E15BF660-D600-446A-842F-30215CAE6DAD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>
                  <a:extLst>
                    <a:ext uri="{FF2B5EF4-FFF2-40B4-BE49-F238E27FC236}">
                      <a16:creationId xmlns:a16="http://schemas.microsoft.com/office/drawing/2014/main" id="{DA14AAE2-F433-4F6B-B3C6-14C6B3A37B42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021D6F-1E8A-46F3-8481-84D0DD937712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521C8C-DFB2-4B4E-B655-7AE0E09F385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6EEDB86-A9B4-4029-B9F7-7B5214CBB1D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8" name="이등변 삼각형 15">
                  <a:extLst>
                    <a:ext uri="{FF2B5EF4-FFF2-40B4-BE49-F238E27FC236}">
                      <a16:creationId xmlns:a16="http://schemas.microsoft.com/office/drawing/2014/main" id="{80DD0B2C-9B9F-481A-AD8D-8C727A396C55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FF4601FD-F64E-4EFC-9FDF-E1C7EC94DA27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ADF32FB-0BAE-4456-96A0-D2F228D47975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DD2C9BB-F94D-4AEA-938D-8216F43ADE38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946123A5-1103-4C0C-8FB0-B92BB915DD93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24DD637-CDBD-43CB-8DB1-B1585BA3AFCC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CB990BA-72C6-4882-9301-8C1D9AE21DA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9AEA7EE-0B3E-4F08-8A39-A77879593BF2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현 89">
              <a:extLst>
                <a:ext uri="{FF2B5EF4-FFF2-40B4-BE49-F238E27FC236}">
                  <a16:creationId xmlns:a16="http://schemas.microsoft.com/office/drawing/2014/main" id="{F81E8CF6-ED9D-4D2E-B070-0C3723F9B8E0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30490590-E3FB-4C08-BDCB-2F4BA1137BF6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964CE5F-E28F-4CE6-B5BF-6C27B9239314}"/>
              </a:ext>
            </a:extLst>
          </p:cNvPr>
          <p:cNvSpPr txBox="1"/>
          <p:nvPr/>
        </p:nvSpPr>
        <p:spPr>
          <a:xfrm>
            <a:off x="9546336" y="6611779"/>
            <a:ext cx="2455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대중교통 이용지표</a:t>
            </a:r>
            <a:r>
              <a:rPr lang="en-US" altLang="ko-KR" sz="1000" dirty="0"/>
              <a:t>(TS</a:t>
            </a:r>
            <a:r>
              <a:rPr lang="ko-KR" altLang="en-US" sz="1000" dirty="0"/>
              <a:t>한국교통안전공단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09731D-8218-4243-A907-8F8C5A22A6D7}"/>
              </a:ext>
            </a:extLst>
          </p:cNvPr>
          <p:cNvSpPr txBox="1"/>
          <p:nvPr/>
        </p:nvSpPr>
        <p:spPr>
          <a:xfrm>
            <a:off x="1026365" y="16274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444ED86-7964-4133-B74E-A58E9A4629BC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11404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B306A6-908B-4EF9-8AE8-34C27C97EEB1}"/>
              </a:ext>
            </a:extLst>
          </p:cNvPr>
          <p:cNvSpPr txBox="1"/>
          <p:nvPr/>
        </p:nvSpPr>
        <p:spPr>
          <a:xfrm>
            <a:off x="7202699" y="2623425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3C8207-2D7B-4176-A66F-6E1A77BF963F}"/>
              </a:ext>
            </a:extLst>
          </p:cNvPr>
          <p:cNvSpPr txBox="1"/>
          <p:nvPr/>
        </p:nvSpPr>
        <p:spPr>
          <a:xfrm>
            <a:off x="11108609" y="2944438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7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내용 개체 틀 5">
            <a:extLst>
              <a:ext uri="{FF2B5EF4-FFF2-40B4-BE49-F238E27FC236}">
                <a16:creationId xmlns:a16="http://schemas.microsoft.com/office/drawing/2014/main" id="{17F18CE1-ABF1-473F-8B21-8E94F2A69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82145"/>
              </p:ext>
            </p:extLst>
          </p:nvPr>
        </p:nvGraphicFramePr>
        <p:xfrm>
          <a:off x="1107685" y="5130801"/>
          <a:ext cx="9778031" cy="1280160"/>
        </p:xfrm>
        <a:graphic>
          <a:graphicData uri="http://schemas.openxmlformats.org/drawingml/2006/table">
            <a:tbl>
              <a:tblPr firstRow="1"/>
              <a:tblGrid>
                <a:gridCol w="1856169">
                  <a:extLst>
                    <a:ext uri="{9D8B030D-6E8A-4147-A177-3AD203B41FA5}">
                      <a16:colId xmlns:a16="http://schemas.microsoft.com/office/drawing/2014/main" val="1609796148"/>
                    </a:ext>
                  </a:extLst>
                </a:gridCol>
                <a:gridCol w="3960931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3960931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</a:tblGrid>
              <a:tr h="320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계룡산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무등산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탐방객수</a:t>
                      </a:r>
                      <a:endParaRPr lang="en-US" altLang="ko-KR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1,721,745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3,513,576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버스정류장수</a:t>
                      </a:r>
                      <a:endParaRPr lang="en-US" altLang="ko-KR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226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1,022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버스하루 총 운행횟수</a:t>
                      </a:r>
                      <a:endParaRPr lang="en-US" altLang="ko-KR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33,630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359,425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E60A2B40-51C1-40F1-8228-2BF97E1A7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2" y="1516562"/>
            <a:ext cx="5934361" cy="349846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391E55-B395-46F8-9DE7-0E5A9EFABDE6}"/>
              </a:ext>
            </a:extLst>
          </p:cNvPr>
          <p:cNvSpPr txBox="1"/>
          <p:nvPr/>
        </p:nvSpPr>
        <p:spPr>
          <a:xfrm>
            <a:off x="2670451" y="1156536"/>
            <a:ext cx="92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C7BA8-9004-47B8-A0EA-EC224013A229}"/>
              </a:ext>
            </a:extLst>
          </p:cNvPr>
          <p:cNvSpPr txBox="1"/>
          <p:nvPr/>
        </p:nvSpPr>
        <p:spPr>
          <a:xfrm>
            <a:off x="8596295" y="1168601"/>
            <a:ext cx="92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무등산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EE94A10-7C88-4B9B-A4EF-CC76B3E355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78"/>
          <a:stretch/>
        </p:blipFill>
        <p:spPr>
          <a:xfrm>
            <a:off x="6230731" y="1569720"/>
            <a:ext cx="5505494" cy="3437475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4198C54-C024-41E1-8EA5-BE80C9A6B21D}"/>
              </a:ext>
            </a:extLst>
          </p:cNvPr>
          <p:cNvCxnSpPr>
            <a:cxnSpLocks/>
          </p:cNvCxnSpPr>
          <p:nvPr/>
        </p:nvCxnSpPr>
        <p:spPr>
          <a:xfrm>
            <a:off x="11736225" y="1631115"/>
            <a:ext cx="0" cy="3147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C85815-FBFE-496E-9DA5-8BAE33FA7D09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6DDA50-0BB6-48DE-BE3B-1238D3F5B557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79C0876-3FAA-4B01-B014-F1BA0E2C27BF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B9DCA41-6E43-41F3-81C4-0D5D9FE1A87E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A2AD582-214A-4279-A8D5-52BCC17A07F7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24F8A6B-7EDC-4B2E-A2DE-13352BDDBB6E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2C1F4A8-9CD2-4D51-926D-40DF6BD381C7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63413C67-A5EC-4C12-9109-5ADF857FF0F3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D7CB9507-1569-43B6-85B0-9DDCE780AD78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1517792-6332-4336-A69D-4983859FB45A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B8EDC45-D4A4-487B-BB8F-B089543DF844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06D2F02-B49C-42D7-8FE0-C7755A5D1E02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F6B4F2E3-5EBC-447D-BC33-4FE226811680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3991C3-463C-48DA-965C-3BC6B3FC81DB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BCAB789-6252-407D-ADF9-7E567F137131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6AA032EA-E135-49D5-BB77-E9A806EDD3AC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D5B08D36-2876-4129-870E-D927CA59801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7799524A-1FC4-47F1-8FC1-0BFD61096109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1E4AA623-9557-4B7B-B313-96BA956CEF5D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2F70041B-44F6-4C63-AABB-CE7C08EA7EC7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1886B7CC-BD1B-47C6-A93B-25FB8A0A5041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714A63BC-2181-4F9C-A844-5976506C2B8C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081B098D-0546-47BF-81B0-63A26FA819EA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669228E-7B7C-4191-83BA-BEF938E5F0D7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D3DDDBA-27A8-4BA7-ACCD-22D12EBD5B0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37EA968-AE72-483D-B036-030D6388AFC4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3" name="이등변 삼각형 15">
                  <a:extLst>
                    <a:ext uri="{FF2B5EF4-FFF2-40B4-BE49-F238E27FC236}">
                      <a16:creationId xmlns:a16="http://schemas.microsoft.com/office/drawing/2014/main" id="{1F472A9F-7A68-4906-8842-62E68ACF17CA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:a16="http://schemas.microsoft.com/office/drawing/2014/main" id="{6B5B1645-D50C-49BD-BEA3-A9D915AA47AB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017735C-073D-46F3-B98A-912897DD8F27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1B4EAAA-027B-45D8-858B-B1F676D0ADA1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5690B95-0FDA-499A-AB8E-91D59B34DB5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9" name="이등변 삼각형 15">
                  <a:extLst>
                    <a:ext uri="{FF2B5EF4-FFF2-40B4-BE49-F238E27FC236}">
                      <a16:creationId xmlns:a16="http://schemas.microsoft.com/office/drawing/2014/main" id="{38AA5CDD-15CB-4F3C-A887-58018546D807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이등변 삼각형 99">
                  <a:extLst>
                    <a:ext uri="{FF2B5EF4-FFF2-40B4-BE49-F238E27FC236}">
                      <a16:creationId xmlns:a16="http://schemas.microsoft.com/office/drawing/2014/main" id="{C88FE55E-A6C9-4F12-81D8-5DE96B8D5090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CBB1B8E-44D3-437C-8F64-6BF3CA40EFAB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875BE87-EB49-425E-8FA7-82E59A5B421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ACC22375-2033-4F12-A9CC-723260397CF2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5799F99-889B-417D-A5A3-1AC81B0AAA99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27023B5-654B-416E-B957-0371516FD24C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7775429B-0D1B-421F-948D-EFEB8BF986EF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현 90">
              <a:extLst>
                <a:ext uri="{FF2B5EF4-FFF2-40B4-BE49-F238E27FC236}">
                  <a16:creationId xmlns:a16="http://schemas.microsoft.com/office/drawing/2014/main" id="{1DEF5CC3-0C8C-4337-8497-7FF948994A59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462E62A-BE37-4027-94D2-A23706402031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C1524A0-8EA3-43A6-8E32-F9B2F05A4BA0}"/>
              </a:ext>
            </a:extLst>
          </p:cNvPr>
          <p:cNvSpPr txBox="1"/>
          <p:nvPr/>
        </p:nvSpPr>
        <p:spPr>
          <a:xfrm>
            <a:off x="1026365" y="162740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2D58C4B-C607-4892-BB00-A47EDCA46979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175582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60A2B40-51C1-40F1-8228-2BF97E1A7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2" y="1516562"/>
            <a:ext cx="5934361" cy="349846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C391E55-B395-46F8-9DE7-0E5A9EFABDE6}"/>
              </a:ext>
            </a:extLst>
          </p:cNvPr>
          <p:cNvSpPr txBox="1"/>
          <p:nvPr/>
        </p:nvSpPr>
        <p:spPr>
          <a:xfrm>
            <a:off x="2670451" y="1156536"/>
            <a:ext cx="92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4C7BA8-9004-47B8-A0EA-EC224013A229}"/>
              </a:ext>
            </a:extLst>
          </p:cNvPr>
          <p:cNvSpPr txBox="1"/>
          <p:nvPr/>
        </p:nvSpPr>
        <p:spPr>
          <a:xfrm>
            <a:off x="8596295" y="1168601"/>
            <a:ext cx="92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무등산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EE94A10-7C88-4B9B-A4EF-CC76B3E355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78"/>
          <a:stretch/>
        </p:blipFill>
        <p:spPr>
          <a:xfrm>
            <a:off x="6230731" y="1569720"/>
            <a:ext cx="5505494" cy="3437475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4198C54-C024-41E1-8EA5-BE80C9A6B21D}"/>
              </a:ext>
            </a:extLst>
          </p:cNvPr>
          <p:cNvCxnSpPr>
            <a:cxnSpLocks/>
          </p:cNvCxnSpPr>
          <p:nvPr/>
        </p:nvCxnSpPr>
        <p:spPr>
          <a:xfrm>
            <a:off x="11736225" y="1631115"/>
            <a:ext cx="0" cy="3147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6E65F72-5DE1-4D9A-AF75-410168E21C76}"/>
              </a:ext>
            </a:extLst>
          </p:cNvPr>
          <p:cNvSpPr txBox="1"/>
          <p:nvPr/>
        </p:nvSpPr>
        <p:spPr>
          <a:xfrm>
            <a:off x="1051574" y="5271505"/>
            <a:ext cx="106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인근 버스정류장 개수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 총 운행횟수에서 현저하게 차이가 남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93C916-12B4-4714-8D0E-BA404EED359D}"/>
              </a:ext>
            </a:extLst>
          </p:cNvPr>
          <p:cNvSpPr txBox="1"/>
          <p:nvPr/>
        </p:nvSpPr>
        <p:spPr>
          <a:xfrm>
            <a:off x="1026365" y="5736693"/>
            <a:ext cx="10684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두 국립공원 중 교통이 불편한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계룡산에 초점을 맞추어 교통의 접근성을 높이는 방안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모색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1240D30-F056-4B61-9CD2-1B303DD73832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B025CBC-29E3-4934-B9E4-8455DFECE587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9FB61E8-14A7-4C0D-B493-AFD90D3B036D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5D82818-E115-4E0A-B9F1-3FB3223FFFB3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6A30D83-08CE-41A6-8569-AB9CBE3F2040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44BAB7FA-D8C5-428D-9FB4-AD4F22BEA893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FF50EEA-FF00-4B54-B557-E2C2E9E39E9C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94C01FA-E7FE-446A-A8AB-AA44E13FEBD7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88E23EAC-75A4-443A-B67D-B7410A9A569A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91A22F5F-4B32-4F87-ACB3-5F08248AB5D1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BEB97FFA-9202-4723-BA5C-622909B1C5A4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450664F0-73A3-44F7-A4B1-A0EBF9224FFC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3D439BE5-2B24-43F9-B12C-AD62A433407A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3C7A97B-4803-4E76-87ED-E44B0F7214B1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9560AC4-337D-448C-BB5F-64E02BFB08D6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384FF095-1FC7-440A-9F19-82A4BC7B5C1C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756BD318-605D-48D9-AC38-EEA93C6C6A81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2961ADE-C223-40E9-85FD-AF26C1EDFE5E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59FB0533-5D7B-4519-8A8C-3325E11D7065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36434256-AB7B-4F61-8772-2ECD7396EDB1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2D7E38C0-2EFB-49F3-8718-EF0C43AA4880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7A7B9646-2192-4B9F-A7DC-1B39A52B5B0D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D1F9FE41-527F-4485-9B5D-20FE4E9D7AE5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150C94E-CD8C-4BFF-80A1-BF62A7B6F4E5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7F6F143-62CD-4E24-AB1A-3A19955D45A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71B3CDFB-BF37-4EC6-8694-08A117C7C2FA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4" name="이등변 삼각형 15">
                  <a:extLst>
                    <a:ext uri="{FF2B5EF4-FFF2-40B4-BE49-F238E27FC236}">
                      <a16:creationId xmlns:a16="http://schemas.microsoft.com/office/drawing/2014/main" id="{729E8055-4538-4676-ACCE-989F3BB859D8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>
                  <a:extLst>
                    <a:ext uri="{FF2B5EF4-FFF2-40B4-BE49-F238E27FC236}">
                      <a16:creationId xmlns:a16="http://schemas.microsoft.com/office/drawing/2014/main" id="{A0026935-751B-49C5-8E4E-A73239693C60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1912100E-85CC-40D7-B8B6-AC910345CD63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A99B1514-453C-423B-8CD6-7EC56630C584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3447023B-F4B5-4C19-A6E9-69430894A9ED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0" name="이등변 삼각형 15">
                  <a:extLst>
                    <a:ext uri="{FF2B5EF4-FFF2-40B4-BE49-F238E27FC236}">
                      <a16:creationId xmlns:a16="http://schemas.microsoft.com/office/drawing/2014/main" id="{0D20E1F5-DDEB-4CDD-A36F-4E98F4F82EF4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이등변 삼각형 100">
                  <a:extLst>
                    <a:ext uri="{FF2B5EF4-FFF2-40B4-BE49-F238E27FC236}">
                      <a16:creationId xmlns:a16="http://schemas.microsoft.com/office/drawing/2014/main" id="{43F8CFD4-BF1B-4837-BC31-842D73F42910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5AED958-5949-44A9-8176-626BA03A29E7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6BB5A70-0E5D-401E-A519-A2E760C4495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5A1E07B9-E5A5-409B-9360-1230CC5E785C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E95664E-FFE9-4D08-BC8F-752FB54680DE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368E22-52E9-41A5-BC2D-2663AD05887C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7DB69B9C-8A29-4243-AD8B-64B3C14BE396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2" name="현 91">
              <a:extLst>
                <a:ext uri="{FF2B5EF4-FFF2-40B4-BE49-F238E27FC236}">
                  <a16:creationId xmlns:a16="http://schemas.microsoft.com/office/drawing/2014/main" id="{5BDD4A75-2169-42A0-9CCA-D27DC12C97BD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AE65C1F-4F02-4E4A-8629-B07095C05336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4540523-F991-41B7-B7DB-0ED48AD24F80}"/>
              </a:ext>
            </a:extLst>
          </p:cNvPr>
          <p:cNvSpPr txBox="1"/>
          <p:nvPr/>
        </p:nvSpPr>
        <p:spPr>
          <a:xfrm>
            <a:off x="1026365" y="16274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2EB4704-06EC-4A0D-B9A6-CFAB752988D6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175582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6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5403" y="2325728"/>
            <a:ext cx="628323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3901" y="2325728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주제 선정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5404" y="2895331"/>
            <a:ext cx="628323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5403" y="3464934"/>
            <a:ext cx="628324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3901" y="2899633"/>
            <a:ext cx="40142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제안</a:t>
            </a:r>
            <a:r>
              <a:rPr lang="en-US" altLang="ko-KR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1. </a:t>
            </a:r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대중교통 여건개선</a:t>
            </a:r>
            <a:endParaRPr lang="en-US" altLang="ko-KR" sz="2800" dirty="0">
              <a:solidFill>
                <a:srgbClr val="073D1B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7006" y="4034537"/>
            <a:ext cx="628325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880" y="3464934"/>
            <a:ext cx="341311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제안</a:t>
            </a:r>
            <a:r>
              <a:rPr lang="en-US" altLang="ko-KR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2.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둘레길</a:t>
            </a:r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활성화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83901" y="4034537"/>
            <a:ext cx="149752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기대효과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5403" y="1515556"/>
            <a:ext cx="5065759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</a:t>
            </a:r>
            <a:endParaRPr lang="ko-KR" altLang="en-US" sz="2800" spc="300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6" name="Picture 2" descr="반달이 png에 대한 이미지 검색결과">
            <a:extLst>
              <a:ext uri="{FF2B5EF4-FFF2-40B4-BE49-F238E27FC236}">
                <a16:creationId xmlns:a16="http://schemas.microsoft.com/office/drawing/2014/main" id="{86108FD0-71C8-4D72-849A-440F43B6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162" y="4359321"/>
            <a:ext cx="2121480" cy="2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반달이 png에 대한 이미지 검색결과">
            <a:extLst>
              <a:ext uri="{FF2B5EF4-FFF2-40B4-BE49-F238E27FC236}">
                <a16:creationId xmlns:a16="http://schemas.microsoft.com/office/drawing/2014/main" id="{67875E37-F0AA-48EA-861B-182C22C3A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13" y="4865750"/>
            <a:ext cx="2121480" cy="2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9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9D6558-D34C-4764-BC40-94C9A54BF36D}"/>
              </a:ext>
            </a:extLst>
          </p:cNvPr>
          <p:cNvSpPr txBox="1"/>
          <p:nvPr/>
        </p:nvSpPr>
        <p:spPr>
          <a:xfrm>
            <a:off x="1051574" y="1210551"/>
            <a:ext cx="106846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지하철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은 시에서 관리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노선 추천에 대한 적용이 어려움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따라서 국립공원 자체내에서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셔틀버스 운용 방안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계룡산을 이용하고자 하는 탐방객들에게 </a:t>
            </a:r>
            <a:r>
              <a:rPr lang="ko-KR" altLang="en-US" sz="22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편리성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제공하고 </a:t>
            </a:r>
            <a:r>
              <a:rPr lang="ko-KR" altLang="en-US" sz="2200" b="1" dirty="0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접근성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높임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82" name="내용 개체 틀 5">
            <a:extLst>
              <a:ext uri="{FF2B5EF4-FFF2-40B4-BE49-F238E27FC236}">
                <a16:creationId xmlns:a16="http://schemas.microsoft.com/office/drawing/2014/main" id="{29AA6BA3-C66D-436B-9283-7FB67A2F8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206463"/>
              </p:ext>
            </p:extLst>
          </p:nvPr>
        </p:nvGraphicFramePr>
        <p:xfrm>
          <a:off x="1109921" y="3370102"/>
          <a:ext cx="3545815" cy="2895600"/>
        </p:xfrm>
        <a:graphic>
          <a:graphicData uri="http://schemas.openxmlformats.org/drawingml/2006/table">
            <a:tbl>
              <a:tblPr firstRow="1"/>
              <a:tblGrid>
                <a:gridCol w="1791103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1754712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정류장 이름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합계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대전역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118052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복합터미널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114257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은하수네거리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76781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으느정이거리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73523</a:t>
                      </a:r>
                      <a:endParaRPr lang="ko-KR" altLang="en-US" sz="16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89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반석역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64130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42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충남대학교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48946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79124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대전역</a:t>
                      </a: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/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역전시장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43418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8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갤러리아타임월드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39175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94789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DED583F3-DC0E-4A55-9D9B-35CDC1AE22D5}"/>
              </a:ext>
            </a:extLst>
          </p:cNvPr>
          <p:cNvSpPr/>
          <p:nvPr/>
        </p:nvSpPr>
        <p:spPr>
          <a:xfrm>
            <a:off x="1109920" y="3698328"/>
            <a:ext cx="3531301" cy="29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98CF68-5AEA-4DFD-BD14-BAF873D90E60}"/>
              </a:ext>
            </a:extLst>
          </p:cNvPr>
          <p:cNvSpPr/>
          <p:nvPr/>
        </p:nvSpPr>
        <p:spPr>
          <a:xfrm>
            <a:off x="1116047" y="4321249"/>
            <a:ext cx="3545814" cy="29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BD2CE1-E77E-4366-9657-38E8A197E2DA}"/>
              </a:ext>
            </a:extLst>
          </p:cNvPr>
          <p:cNvSpPr/>
          <p:nvPr/>
        </p:nvSpPr>
        <p:spPr>
          <a:xfrm>
            <a:off x="1109919" y="5307089"/>
            <a:ext cx="3545814" cy="29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F87F617-AC9B-49EA-B3E7-8577C1C4A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038475"/>
              </p:ext>
            </p:extLst>
          </p:nvPr>
        </p:nvGraphicFramePr>
        <p:xfrm>
          <a:off x="4735303" y="3299055"/>
          <a:ext cx="6994508" cy="319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0E87D200-FE71-47C6-8CC5-E1BA6E9594D5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103039-797F-4DC5-A434-75C3FCE204FD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B5B85A-C877-4FD8-A8AF-4F0705BD495E}"/>
              </a:ext>
            </a:extLst>
          </p:cNvPr>
          <p:cNvSpPr txBox="1"/>
          <p:nvPr/>
        </p:nvSpPr>
        <p:spPr>
          <a:xfrm>
            <a:off x="1036416" y="2390317"/>
            <a:ext cx="106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대전의 주간 평균 이용객수 데이터를 활용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</a:t>
            </a:r>
            <a:r>
              <a:rPr lang="ko-KR" altLang="en-US" sz="2200" b="1" dirty="0">
                <a:solidFill>
                  <a:srgbClr val="00B05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버스이용객수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 많은 지역을 경유하면서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국립공원과의 </a:t>
            </a:r>
            <a:r>
              <a:rPr lang="ko-KR" altLang="en-US" sz="2200" b="1" dirty="0">
                <a:solidFill>
                  <a:srgbClr val="00B05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최단거리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고려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18A9A7-4CFC-4317-9593-DEC59B09B3D9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9911D2-C46F-40FE-A247-B7D77DC4082C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FD5D7CD-69EE-40F5-AA6D-BF9F361BE306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FC9787C-2FC1-4B56-95F9-6E4AEE903ED3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16A38E71-882A-4EB6-A10B-DC616365D218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6CF6889C-66D6-401D-BCCE-463669B1200F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10BC9403-24DF-4FCD-9670-F73220D07E08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593DA4B6-9168-471F-B204-491F016ED335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8EDC3DF-97D5-4D0F-8B90-C5F368D041B3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204C41C2-5808-48FB-AF46-CB41CB259E1F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25BA4F83-8783-4B67-93B4-605930D29AF4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9F484AA3-B8AD-4C12-8229-75112D97A21D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BB7C15-7896-45C9-AB11-DBF5FF9A3D68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E990FB0F-9B03-430F-9A7E-316E6BFB076A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E3E6E658-FBF4-4C5C-A5E1-DA587ED09B34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ABA5751C-F54D-425F-B9CA-4164044FCB94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35884564-14AF-4A2B-90DC-F812616D9B91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826B91F3-DC4C-4B71-AC46-D6BFF44E6B1F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7503CD8C-D2B5-4937-8066-E4ED457E3065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91788BFF-7BA7-46DA-B5AA-852B8B6ACCA1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8C39492F-32A7-44A3-99C8-C196291EB59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95C395-F6CB-4AC6-A620-412DDF3F4182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12EFFD1-4932-4161-9B53-5055DA1DE00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87D0BC7-8251-40CB-9A59-D6CF7B10772B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3" name="이등변 삼각형 15">
                  <a:extLst>
                    <a:ext uri="{FF2B5EF4-FFF2-40B4-BE49-F238E27FC236}">
                      <a16:creationId xmlns:a16="http://schemas.microsoft.com/office/drawing/2014/main" id="{233EB95A-EF86-4B26-ADC4-E00861016A20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:a16="http://schemas.microsoft.com/office/drawing/2014/main" id="{8D0141DA-D72B-4836-B9EC-D10F33241D80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9B3E948-F250-416C-9033-4FD55478D776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A9EC7B0-1688-4FAE-B4FA-69E8FC7512DA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1C259BD2-BF19-4DD9-940A-D85FC222EF8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9" name="이등변 삼각형 15">
                  <a:extLst>
                    <a:ext uri="{FF2B5EF4-FFF2-40B4-BE49-F238E27FC236}">
                      <a16:creationId xmlns:a16="http://schemas.microsoft.com/office/drawing/2014/main" id="{F9A12F70-F177-4C06-B455-856E1BEAFC1B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이등변 삼각형 99">
                  <a:extLst>
                    <a:ext uri="{FF2B5EF4-FFF2-40B4-BE49-F238E27FC236}">
                      <a16:creationId xmlns:a16="http://schemas.microsoft.com/office/drawing/2014/main" id="{B735A6BB-68C7-4156-AA2C-829583C1ACF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65789E3-BCBA-4668-B2E0-F4434AF0F564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C2B2EA4-97B4-4764-9166-E0FBA64C641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8ACAAC63-44C3-478E-8206-6EBE439F2C45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D6D58E2-A90D-4277-B691-BDD906500424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3A36557-B4A4-4541-828A-80DA6A7111AD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36518576-FBBC-4C9F-8CE5-B44291F039A1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현 90">
              <a:extLst>
                <a:ext uri="{FF2B5EF4-FFF2-40B4-BE49-F238E27FC236}">
                  <a16:creationId xmlns:a16="http://schemas.microsoft.com/office/drawing/2014/main" id="{D142CA64-FF06-4E43-A4E4-B139C17064BC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99557DF-D432-470A-BAE6-00E0544BF778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596984E-23DF-46A6-89C5-782D747C712D}"/>
              </a:ext>
            </a:extLst>
          </p:cNvPr>
          <p:cNvSpPr txBox="1"/>
          <p:nvPr/>
        </p:nvSpPr>
        <p:spPr>
          <a:xfrm>
            <a:off x="1026365" y="162740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결론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셔틀버스 신설 및 노선추천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0EEC9C-E6DD-4232-9E79-B8E95862D817}"/>
              </a:ext>
            </a:extLst>
          </p:cNvPr>
          <p:cNvCxnSpPr>
            <a:cxnSpLocks/>
          </p:cNvCxnSpPr>
          <p:nvPr/>
        </p:nvCxnSpPr>
        <p:spPr>
          <a:xfrm flipV="1">
            <a:off x="1109919" y="661674"/>
            <a:ext cx="4649858" cy="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B286EA9-7E00-44E5-BBA5-145037D5FD27}"/>
              </a:ext>
            </a:extLst>
          </p:cNvPr>
          <p:cNvSpPr txBox="1"/>
          <p:nvPr/>
        </p:nvSpPr>
        <p:spPr>
          <a:xfrm>
            <a:off x="10834598" y="3452107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078F03-20C1-47A1-849C-8C702347388F}"/>
              </a:ext>
            </a:extLst>
          </p:cNvPr>
          <p:cNvSpPr txBox="1"/>
          <p:nvPr/>
        </p:nvSpPr>
        <p:spPr>
          <a:xfrm>
            <a:off x="4014848" y="3093696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709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Freeform 22">
            <a:extLst>
              <a:ext uri="{FF2B5EF4-FFF2-40B4-BE49-F238E27FC236}">
                <a16:creationId xmlns:a16="http://schemas.microsoft.com/office/drawing/2014/main" id="{16143261-BEEC-4AAF-A755-F332C5B1DC2D}"/>
              </a:ext>
            </a:extLst>
          </p:cNvPr>
          <p:cNvSpPr/>
          <p:nvPr/>
        </p:nvSpPr>
        <p:spPr>
          <a:xfrm flipV="1">
            <a:off x="910868" y="2708060"/>
            <a:ext cx="10370264" cy="45719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63500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658C38-C91C-40AA-B8C5-118604A9A34B}"/>
              </a:ext>
            </a:extLst>
          </p:cNvPr>
          <p:cNvSpPr txBox="1"/>
          <p:nvPr/>
        </p:nvSpPr>
        <p:spPr>
          <a:xfrm>
            <a:off x="1521361" y="2315418"/>
            <a:ext cx="110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동학사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56EA6B-EF66-4233-AAA8-0507467BCB2C}"/>
              </a:ext>
            </a:extLst>
          </p:cNvPr>
          <p:cNvSpPr txBox="1"/>
          <p:nvPr/>
        </p:nvSpPr>
        <p:spPr>
          <a:xfrm>
            <a:off x="910868" y="1473419"/>
            <a:ext cx="2821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노선</a:t>
            </a:r>
            <a:r>
              <a:rPr lang="en-US" altLang="ko-KR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대전역 </a:t>
            </a:r>
            <a:r>
              <a:rPr lang="en-US" altLang="ko-KR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– </a:t>
            </a:r>
            <a:r>
              <a:rPr lang="ko-KR" altLang="en-US" sz="22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동학사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E70579B8-4A57-49F8-B302-70DABC9F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68" y="3003266"/>
            <a:ext cx="10370264" cy="3407696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B021FD0E-F9F3-4311-A541-97927705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50" y="1255993"/>
            <a:ext cx="3074726" cy="8013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D0E15D-06C7-4F17-84C7-E4D2915DAD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8" y="2121460"/>
            <a:ext cx="838416" cy="8078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83B42B-75D4-4163-9928-0F60CF005252}"/>
              </a:ext>
            </a:extLst>
          </p:cNvPr>
          <p:cNvSpPr/>
          <p:nvPr/>
        </p:nvSpPr>
        <p:spPr>
          <a:xfrm>
            <a:off x="506468" y="2790438"/>
            <a:ext cx="1437268" cy="157472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18FB7F-D180-42E4-8DDC-68F9B9AECAA1}"/>
              </a:ext>
            </a:extLst>
          </p:cNvPr>
          <p:cNvSpPr txBox="1"/>
          <p:nvPr/>
        </p:nvSpPr>
        <p:spPr>
          <a:xfrm>
            <a:off x="4035158" y="2314243"/>
            <a:ext cx="19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충남대학교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E3808FB-D124-48D2-B4C1-6D2A18615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42" y="2101272"/>
            <a:ext cx="838416" cy="807818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145C3446-21FC-4859-AEF0-E70D5D45C29C}"/>
              </a:ext>
            </a:extLst>
          </p:cNvPr>
          <p:cNvSpPr/>
          <p:nvPr/>
        </p:nvSpPr>
        <p:spPr>
          <a:xfrm>
            <a:off x="3070313" y="2793365"/>
            <a:ext cx="1490389" cy="171081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6E2E56-DEEE-4496-BF7C-57BC7FC5E603}"/>
              </a:ext>
            </a:extLst>
          </p:cNvPr>
          <p:cNvSpPr txBox="1"/>
          <p:nvPr/>
        </p:nvSpPr>
        <p:spPr>
          <a:xfrm>
            <a:off x="7071395" y="2319232"/>
            <a:ext cx="15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은하수네거리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FBDB8E1-C86E-40D8-AD99-04FE545B5F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56" y="2093769"/>
            <a:ext cx="838416" cy="807818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24603B-B5C1-4D78-B6A2-CA0D6D989107}"/>
              </a:ext>
            </a:extLst>
          </p:cNvPr>
          <p:cNvSpPr/>
          <p:nvPr/>
        </p:nvSpPr>
        <p:spPr>
          <a:xfrm>
            <a:off x="6047355" y="2801632"/>
            <a:ext cx="1490389" cy="171081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58BCE6A-866A-498D-B35D-62FCF4EA60E5}"/>
              </a:ext>
            </a:extLst>
          </p:cNvPr>
          <p:cNvSpPr txBox="1"/>
          <p:nvPr/>
        </p:nvSpPr>
        <p:spPr>
          <a:xfrm>
            <a:off x="9993481" y="2313012"/>
            <a:ext cx="110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대전역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D19DE877-DB22-4160-BCAB-D5EC61F87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10" y="2093769"/>
            <a:ext cx="838416" cy="80781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D487BD2-7AA5-4B32-8EB3-29CDEE67598E}"/>
              </a:ext>
            </a:extLst>
          </p:cNvPr>
          <p:cNvSpPr/>
          <p:nvPr/>
        </p:nvSpPr>
        <p:spPr>
          <a:xfrm>
            <a:off x="8966109" y="2801632"/>
            <a:ext cx="1490389" cy="162814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75CD14D-D3EE-4577-8467-5C59F59745DB}"/>
              </a:ext>
            </a:extLst>
          </p:cNvPr>
          <p:cNvSpPr/>
          <p:nvPr/>
        </p:nvSpPr>
        <p:spPr>
          <a:xfrm>
            <a:off x="8377361" y="4412474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2900EDD-838C-4F41-B0CE-5AB0820E9B87}"/>
              </a:ext>
            </a:extLst>
          </p:cNvPr>
          <p:cNvSpPr/>
          <p:nvPr/>
        </p:nvSpPr>
        <p:spPr>
          <a:xfrm>
            <a:off x="6854276" y="3299161"/>
            <a:ext cx="341251" cy="36455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8683E04-63C2-4301-8917-A96C49237D50}"/>
              </a:ext>
            </a:extLst>
          </p:cNvPr>
          <p:cNvSpPr/>
          <p:nvPr/>
        </p:nvSpPr>
        <p:spPr>
          <a:xfrm>
            <a:off x="10872988" y="5633067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9572F4E-EA82-426F-B963-D21E68D39542}"/>
              </a:ext>
            </a:extLst>
          </p:cNvPr>
          <p:cNvSpPr/>
          <p:nvPr/>
        </p:nvSpPr>
        <p:spPr>
          <a:xfrm>
            <a:off x="1063441" y="4264751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9802AB-5C63-40DD-88B5-7793DC3D0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9146" y="4254686"/>
            <a:ext cx="418586" cy="427042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BF62733-BB51-42FB-AB75-8FCBA7B13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3724" y="3299161"/>
            <a:ext cx="418586" cy="427042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8ED773E-4195-43AE-8821-7F3BB4F57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8972" y="4412474"/>
            <a:ext cx="418586" cy="427042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81866D1F-F14F-44D9-BB83-9FB4F12C5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67404" y="5632069"/>
            <a:ext cx="418586" cy="427042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C2C44EC-92EB-47E0-B450-7737654AC4A9}"/>
              </a:ext>
            </a:extLst>
          </p:cNvPr>
          <p:cNvSpPr/>
          <p:nvPr/>
        </p:nvSpPr>
        <p:spPr>
          <a:xfrm rot="16200000">
            <a:off x="8719003" y="2610746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21EF55BB-733D-444F-BF24-AB3587547F52}"/>
              </a:ext>
            </a:extLst>
          </p:cNvPr>
          <p:cNvSpPr/>
          <p:nvPr/>
        </p:nvSpPr>
        <p:spPr>
          <a:xfrm rot="16200000">
            <a:off x="5262410" y="2609618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이등변 삼각형 116">
            <a:extLst>
              <a:ext uri="{FF2B5EF4-FFF2-40B4-BE49-F238E27FC236}">
                <a16:creationId xmlns:a16="http://schemas.microsoft.com/office/drawing/2014/main" id="{8774DF4B-0D68-415C-9208-3110D29AD8C6}"/>
              </a:ext>
            </a:extLst>
          </p:cNvPr>
          <p:cNvSpPr/>
          <p:nvPr/>
        </p:nvSpPr>
        <p:spPr>
          <a:xfrm rot="16200000">
            <a:off x="2547016" y="2634190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6D0345-E16B-4C54-BA50-E5AB25099757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D8A6FCF-28FD-493F-9B13-C3C59C84091C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458B7BA-AD7E-4FFA-AB43-0DCD46752DD4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9DF46AD-A6A9-4D8E-9DB3-7F546C18B4D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8089941D-C26C-4B3F-BFF0-1402648F6779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76FCE98D-153B-4C72-821D-CD4A11A660D3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F09247A-0F0E-41E3-A623-2D52451FE3F4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751BD296-2A86-46B8-91CA-F73E3F100CF6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14C4705-5C22-4D96-8C17-1AE4D9A3B3ED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045D8C24-4F89-4ED2-B823-CCD80F03F05A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45D256F3-7666-4896-B21A-0FB037BC7E95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D3FF6974-C6F8-4122-AA5A-F0A5AB80E16C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EC7458CB-F2E5-450B-8C8B-7E01230A81C4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88E2646-BE78-4EAB-9DC0-AD31C88DBA48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D0E1FE2-9B33-424A-B0E4-5609E56C55FD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2B2190F8-8A74-4CC0-BD22-A89DB8787794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C0A277CB-AF92-4CAF-856A-42ADB6433721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6027EB13-A263-4D93-B863-2C61F647793F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2D6A79F-2996-478B-8E31-31130E9650E9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D8192EE6-6255-4BC1-853D-9D325AADC8D3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38912462-E767-48BA-9DC1-9947C22FC9AE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4AAAC43F-C034-4C9D-BDAE-803B8D200D4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D747A09-3DC4-49EF-A726-C619DDCE85EB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2EA97B0-BC33-4ED3-B14C-1D05745F54D1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46DEE32-6D5D-479E-8441-E1C19EAA9BD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00D17D0-DCC4-42CA-BFC3-22B4DAAA6C70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4" name="이등변 삼각형 15">
                  <a:extLst>
                    <a:ext uri="{FF2B5EF4-FFF2-40B4-BE49-F238E27FC236}">
                      <a16:creationId xmlns:a16="http://schemas.microsoft.com/office/drawing/2014/main" id="{BA1CA4A9-7C46-40CD-976C-197718C684C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이등변 삼각형 124">
                  <a:extLst>
                    <a:ext uri="{FF2B5EF4-FFF2-40B4-BE49-F238E27FC236}">
                      <a16:creationId xmlns:a16="http://schemas.microsoft.com/office/drawing/2014/main" id="{3BD3C657-A00B-43F2-8EC6-DA383F8C443A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3FAAD6E-CF3D-4074-89B4-B8F4CB548AB7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916DFA5-35C7-4A80-8FBE-B0D20FEC71F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2262D1D-7420-46C9-92BD-DBFF5611B72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0" name="이등변 삼각형 15">
                  <a:extLst>
                    <a:ext uri="{FF2B5EF4-FFF2-40B4-BE49-F238E27FC236}">
                      <a16:creationId xmlns:a16="http://schemas.microsoft.com/office/drawing/2014/main" id="{8D69E933-D816-48B3-B37D-B6CE75727ED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이등변 삼각형 120">
                  <a:extLst>
                    <a:ext uri="{FF2B5EF4-FFF2-40B4-BE49-F238E27FC236}">
                      <a16:creationId xmlns:a16="http://schemas.microsoft.com/office/drawing/2014/main" id="{47D0DA5F-4977-4E91-A136-E15185C18427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E66A2DB-8F27-4D0D-BAF2-92CD50A94210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C8BEFCA-82E4-4AA9-9C72-66DB0A8E8D7C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E04E6B1-1FE1-4EDD-997A-1B7EF6BC2AEE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BC731A6-7507-4CF5-9A7E-6B7AE40060D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856BDFC-144E-4EFA-8748-9D8147CAD9C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5A985E20-DD71-45CE-9B93-C33A538166C0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현 94">
              <a:extLst>
                <a:ext uri="{FF2B5EF4-FFF2-40B4-BE49-F238E27FC236}">
                  <a16:creationId xmlns:a16="http://schemas.microsoft.com/office/drawing/2014/main" id="{62026D1D-3440-418A-B21F-B51F605C15CE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FEB181A8-EFFC-45D5-A518-CB3E55A5283C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3D18318-A13D-4A6E-A4C3-6E422E8D5514}"/>
              </a:ext>
            </a:extLst>
          </p:cNvPr>
          <p:cNvSpPr txBox="1"/>
          <p:nvPr/>
        </p:nvSpPr>
        <p:spPr>
          <a:xfrm>
            <a:off x="1026365" y="162740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결론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셔틀버스 신설 및 노선추천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911D413-B585-40D2-AB86-94AA12C13F45}"/>
              </a:ext>
            </a:extLst>
          </p:cNvPr>
          <p:cNvCxnSpPr>
            <a:cxnSpLocks/>
          </p:cNvCxnSpPr>
          <p:nvPr/>
        </p:nvCxnSpPr>
        <p:spPr>
          <a:xfrm flipV="1">
            <a:off x="1109919" y="661674"/>
            <a:ext cx="4649858" cy="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68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2" name="내용 개체 틀 5">
            <a:extLst>
              <a:ext uri="{FF2B5EF4-FFF2-40B4-BE49-F238E27FC236}">
                <a16:creationId xmlns:a16="http://schemas.microsoft.com/office/drawing/2014/main" id="{29AA6BA3-C66D-436B-9283-7FB67A2F8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535846"/>
              </p:ext>
            </p:extLst>
          </p:nvPr>
        </p:nvGraphicFramePr>
        <p:xfrm>
          <a:off x="6972695" y="2707269"/>
          <a:ext cx="3545815" cy="1935480"/>
        </p:xfrm>
        <a:graphic>
          <a:graphicData uri="http://schemas.openxmlformats.org/drawingml/2006/table">
            <a:tbl>
              <a:tblPr firstRow="1"/>
              <a:tblGrid>
                <a:gridCol w="1791103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1754712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정류장 이름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합계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변동오거리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7108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안골네거리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5666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내동네거리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3324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목원대네거리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6623</a:t>
                      </a:r>
                      <a:endParaRPr lang="ko-KR" altLang="en-US" sz="16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89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목원대학교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14646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42974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DED583F3-DC0E-4A55-9D9B-35CDC1AE22D5}"/>
              </a:ext>
            </a:extLst>
          </p:cNvPr>
          <p:cNvSpPr/>
          <p:nvPr/>
        </p:nvSpPr>
        <p:spPr>
          <a:xfrm>
            <a:off x="6972696" y="3987039"/>
            <a:ext cx="3545813" cy="643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98CF68-5AEA-4DFD-BD14-BAF873D90E60}"/>
              </a:ext>
            </a:extLst>
          </p:cNvPr>
          <p:cNvSpPr/>
          <p:nvPr/>
        </p:nvSpPr>
        <p:spPr>
          <a:xfrm>
            <a:off x="6972695" y="3012629"/>
            <a:ext cx="3545814" cy="298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6B87F4-E3D6-44D6-9B1C-E3CB09775847}"/>
              </a:ext>
            </a:extLst>
          </p:cNvPr>
          <p:cNvSpPr txBox="1"/>
          <p:nvPr/>
        </p:nvSpPr>
        <p:spPr>
          <a:xfrm>
            <a:off x="786000" y="1217742"/>
            <a:ext cx="106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E6AD34-AE17-4032-A2CC-72F2480FC34D}"/>
              </a:ext>
            </a:extLst>
          </p:cNvPr>
          <p:cNvSpPr txBox="1"/>
          <p:nvPr/>
        </p:nvSpPr>
        <p:spPr>
          <a:xfrm>
            <a:off x="630810" y="1200330"/>
            <a:ext cx="106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서울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부산과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교통접근성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 좋은 </a:t>
            </a:r>
            <a:r>
              <a:rPr lang="ko-KR" altLang="en-US" sz="22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서대전역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계룡산의 또 다른 탐방로 </a:t>
            </a:r>
            <a:r>
              <a:rPr lang="ko-KR" altLang="en-US" sz="2200" b="1" dirty="0" err="1">
                <a:solidFill>
                  <a:srgbClr val="0070C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수통골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노선을 생성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서대전역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수통골역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노선 사이에 버스이용객수가 많은 지점을 경유지로 설정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1EC681-79F8-40E6-9494-ED456B04A11A}"/>
              </a:ext>
            </a:extLst>
          </p:cNvPr>
          <p:cNvSpPr txBox="1"/>
          <p:nvPr/>
        </p:nvSpPr>
        <p:spPr>
          <a:xfrm>
            <a:off x="6856963" y="2193530"/>
            <a:ext cx="45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서대전역 </a:t>
            </a:r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수통골</a:t>
            </a:r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주요 버스정류장</a:t>
            </a:r>
            <a:endParaRPr lang="en-US" altLang="ko-KR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E52DF5-89C8-4793-9EF4-67B8C920E099}"/>
              </a:ext>
            </a:extLst>
          </p:cNvPr>
          <p:cNvSpPr txBox="1"/>
          <p:nvPr/>
        </p:nvSpPr>
        <p:spPr>
          <a:xfrm>
            <a:off x="502197" y="2229492"/>
            <a:ext cx="41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현재 서대전역 </a:t>
            </a:r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– </a:t>
            </a:r>
            <a:r>
              <a:rPr lang="ko-KR" altLang="en-US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수통골</a:t>
            </a:r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대중교통 노선</a:t>
            </a:r>
            <a:endParaRPr lang="en-US" altLang="ko-KR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3F5B1-A7BA-41B0-9508-AA642586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1" y="2651685"/>
            <a:ext cx="5748066" cy="26383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A21323-8077-4172-B2FC-94C45EC2D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0" y="5482110"/>
            <a:ext cx="2838254" cy="5514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AA58E9-1FDC-4139-9274-2ED3C564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201" y="5374822"/>
            <a:ext cx="2733675" cy="11049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5AD769F-5C64-463C-8A67-71E528D2429E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6F8C06B-CAE8-494E-8DA4-D190622CF59F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0480C36-696A-4000-AFBF-C60FD1927E26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94D468B-9CF5-4171-9EBC-AAB167852279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5A897B2A-44CB-4E24-9FC3-A349261B1DD0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1F37DBBC-E77D-4D22-9389-2D28BF639C76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F5B11DE3-33B0-4EC7-843C-D8B162D4A970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D1A50909-A1E8-452D-9A21-77BE996DBA5D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E4F33505-D468-4B65-94C8-C0C97705338F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BC468E2-5B49-47F5-8554-B21ABADA0A39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75958744-908D-4B62-916A-EF468BEA1933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DE698FC-7B4C-4DE3-ADA2-4B3A6DF8C593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C0801266-0ED8-4993-8410-0CF520E4BB6D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873118-73F8-42B9-8B24-F6FA87528635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273E5F75-0FD1-458A-AC7F-755C8F5E5832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54BE17D0-57A7-41AC-8E56-5A8EE5FA57B1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455D3973-255E-4349-B886-54ABD028CA2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2CD3A016-AAA5-45EF-A2A6-3FFE6732C65F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825691ED-FDB1-4377-858B-609ADB062B05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31FFF4CA-9834-42F6-9679-9C9DAB9C7DDA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C3B24BF-73B5-40BC-92BB-0F9168F524D7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CBF4EBF8-0704-40D4-B18D-FB70BF7DDDD5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34CBC1E1-919C-423A-9F74-785CAE6D7E24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76833B5-A9C2-463F-B42A-616DFA94564B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9181019-F25F-4AF8-800C-B0BAD94D6F3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D9E268E-C08B-4B37-9B1A-0682BDE167A2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4" name="이등변 삼각형 15">
                  <a:extLst>
                    <a:ext uri="{FF2B5EF4-FFF2-40B4-BE49-F238E27FC236}">
                      <a16:creationId xmlns:a16="http://schemas.microsoft.com/office/drawing/2014/main" id="{6C160284-8FC1-4B08-A443-153F8E092565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이등변 삼각형 104">
                  <a:extLst>
                    <a:ext uri="{FF2B5EF4-FFF2-40B4-BE49-F238E27FC236}">
                      <a16:creationId xmlns:a16="http://schemas.microsoft.com/office/drawing/2014/main" id="{0ED5C8FD-0B5F-4325-ADE4-305B81E58D1F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A9D0A6F-7516-4EFB-853C-A33E4E813010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05C1A51-BD99-47B8-95CB-0E56B86F7CFD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AB52A92E-86AE-47E5-8D66-BAD898E3437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0" name="이등변 삼각형 15">
                  <a:extLst>
                    <a:ext uri="{FF2B5EF4-FFF2-40B4-BE49-F238E27FC236}">
                      <a16:creationId xmlns:a16="http://schemas.microsoft.com/office/drawing/2014/main" id="{815B636B-6E26-47F0-8E55-D9F2B50281FA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이등변 삼각형 100">
                  <a:extLst>
                    <a:ext uri="{FF2B5EF4-FFF2-40B4-BE49-F238E27FC236}">
                      <a16:creationId xmlns:a16="http://schemas.microsoft.com/office/drawing/2014/main" id="{D3AE29F6-41FE-4102-B614-ADB7441629DA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D5702CE-5FA9-4CDF-9BBE-E7C9BF700775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3EFB7C5-2421-4630-8C24-36891BED667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BFFD3C93-6325-46BC-BD70-D881E1514EB8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77811F5-E349-4825-B4FD-943EB93F138F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05C1117-3210-4B1E-B951-D2EAA1DD630A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960E03A-A058-4914-9666-D87280AEF030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2" name="현 91">
              <a:extLst>
                <a:ext uri="{FF2B5EF4-FFF2-40B4-BE49-F238E27FC236}">
                  <a16:creationId xmlns:a16="http://schemas.microsoft.com/office/drawing/2014/main" id="{63E2D6DD-666B-4117-ADCD-D2ADC4F9FDCF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DF32D01-7602-4A39-9F35-EBE9F750FCB2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61A36C2-ACCC-4FD8-B2CE-8429F56253F1}"/>
              </a:ext>
            </a:extLst>
          </p:cNvPr>
          <p:cNvSpPr txBox="1"/>
          <p:nvPr/>
        </p:nvSpPr>
        <p:spPr>
          <a:xfrm>
            <a:off x="6906619" y="5001504"/>
            <a:ext cx="4075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대학교의 버스이용객수가 많음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셔틀 노선의 경유지로 활용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대의 유입 효과를 기대할 수 있을 것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317C8D-F220-475B-BAFE-D2C00D0BB793}"/>
              </a:ext>
            </a:extLst>
          </p:cNvPr>
          <p:cNvSpPr txBox="1"/>
          <p:nvPr/>
        </p:nvSpPr>
        <p:spPr>
          <a:xfrm>
            <a:off x="1026365" y="162740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결론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셔틀버스 신설 및 노선추천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627806E-C20E-4A13-B302-666285B34BF9}"/>
              </a:ext>
            </a:extLst>
          </p:cNvPr>
          <p:cNvCxnSpPr>
            <a:cxnSpLocks/>
          </p:cNvCxnSpPr>
          <p:nvPr/>
        </p:nvCxnSpPr>
        <p:spPr>
          <a:xfrm flipV="1">
            <a:off x="1109919" y="661674"/>
            <a:ext cx="4649858" cy="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796B30-7D14-4E1F-82A1-9E0060ADB7FF}"/>
              </a:ext>
            </a:extLst>
          </p:cNvPr>
          <p:cNvSpPr txBox="1"/>
          <p:nvPr/>
        </p:nvSpPr>
        <p:spPr>
          <a:xfrm>
            <a:off x="9920719" y="2454942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92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Freeform 22">
            <a:extLst>
              <a:ext uri="{FF2B5EF4-FFF2-40B4-BE49-F238E27FC236}">
                <a16:creationId xmlns:a16="http://schemas.microsoft.com/office/drawing/2014/main" id="{16143261-BEEC-4AAF-A755-F332C5B1DC2D}"/>
              </a:ext>
            </a:extLst>
          </p:cNvPr>
          <p:cNvSpPr/>
          <p:nvPr/>
        </p:nvSpPr>
        <p:spPr>
          <a:xfrm flipV="1">
            <a:off x="910868" y="2682344"/>
            <a:ext cx="10370264" cy="71436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63500">
            <a:solidFill>
              <a:schemeClr val="tx1">
                <a:lumMod val="85000"/>
                <a:lumOff val="15000"/>
              </a:schemeClr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658C38-C91C-40AA-B8C5-118604A9A34B}"/>
              </a:ext>
            </a:extLst>
          </p:cNvPr>
          <p:cNvSpPr txBox="1"/>
          <p:nvPr/>
        </p:nvSpPr>
        <p:spPr>
          <a:xfrm>
            <a:off x="1521361" y="2315418"/>
            <a:ext cx="110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수통골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56EA6B-EF66-4233-AAA8-0507467BCB2C}"/>
              </a:ext>
            </a:extLst>
          </p:cNvPr>
          <p:cNvSpPr txBox="1"/>
          <p:nvPr/>
        </p:nvSpPr>
        <p:spPr>
          <a:xfrm>
            <a:off x="859954" y="1386069"/>
            <a:ext cx="3158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노선</a:t>
            </a:r>
            <a:r>
              <a:rPr lang="en-US" altLang="ko-KR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서대전역 </a:t>
            </a:r>
            <a:r>
              <a:rPr lang="en-US" altLang="ko-KR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– </a:t>
            </a:r>
            <a:r>
              <a:rPr lang="ko-KR" altLang="en-US" sz="22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수통골</a:t>
            </a:r>
            <a:r>
              <a:rPr lang="ko-KR" altLang="en-US" sz="22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en-US" altLang="ko-KR" sz="2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D0E15D-06C7-4F17-84C7-E4D2915DA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8" y="2121460"/>
            <a:ext cx="838416" cy="8078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83B42B-75D4-4163-9928-0F60CF005252}"/>
              </a:ext>
            </a:extLst>
          </p:cNvPr>
          <p:cNvSpPr/>
          <p:nvPr/>
        </p:nvSpPr>
        <p:spPr>
          <a:xfrm>
            <a:off x="506467" y="2790438"/>
            <a:ext cx="1490389" cy="283262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A18FB7F-D180-42E4-8DDC-68F9B9AECAA1}"/>
              </a:ext>
            </a:extLst>
          </p:cNvPr>
          <p:cNvSpPr txBox="1"/>
          <p:nvPr/>
        </p:nvSpPr>
        <p:spPr>
          <a:xfrm>
            <a:off x="4035158" y="2314243"/>
            <a:ext cx="19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목원대학교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E3808FB-D124-48D2-B4C1-6D2A18615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42" y="2101272"/>
            <a:ext cx="838416" cy="807818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145C3446-21FC-4859-AEF0-E70D5D45C29C}"/>
              </a:ext>
            </a:extLst>
          </p:cNvPr>
          <p:cNvSpPr/>
          <p:nvPr/>
        </p:nvSpPr>
        <p:spPr>
          <a:xfrm>
            <a:off x="3015941" y="2801631"/>
            <a:ext cx="1490389" cy="78939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6E2E56-DEEE-4496-BF7C-57BC7FC5E603}"/>
              </a:ext>
            </a:extLst>
          </p:cNvPr>
          <p:cNvSpPr txBox="1"/>
          <p:nvPr/>
        </p:nvSpPr>
        <p:spPr>
          <a:xfrm>
            <a:off x="7071395" y="2319232"/>
            <a:ext cx="15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변동오거리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FBDB8E1-C86E-40D8-AD99-04FE545B5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56" y="2093769"/>
            <a:ext cx="838416" cy="807818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A24603B-B5C1-4D78-B6A2-CA0D6D989107}"/>
              </a:ext>
            </a:extLst>
          </p:cNvPr>
          <p:cNvSpPr/>
          <p:nvPr/>
        </p:nvSpPr>
        <p:spPr>
          <a:xfrm>
            <a:off x="6047355" y="2801632"/>
            <a:ext cx="1490389" cy="120164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58BCE6A-866A-498D-B35D-62FCF4EA60E5}"/>
              </a:ext>
            </a:extLst>
          </p:cNvPr>
          <p:cNvSpPr txBox="1"/>
          <p:nvPr/>
        </p:nvSpPr>
        <p:spPr>
          <a:xfrm>
            <a:off x="9993481" y="2313012"/>
            <a:ext cx="110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서대전역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D19DE877-DB22-4160-BCAB-D5EC61F87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10" y="2093769"/>
            <a:ext cx="838416" cy="80781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D487BD2-7AA5-4B32-8EB3-29CDEE67598E}"/>
              </a:ext>
            </a:extLst>
          </p:cNvPr>
          <p:cNvSpPr/>
          <p:nvPr/>
        </p:nvSpPr>
        <p:spPr>
          <a:xfrm>
            <a:off x="8966109" y="2801632"/>
            <a:ext cx="1490389" cy="172734"/>
          </a:xfrm>
          <a:prstGeom prst="rect">
            <a:avLst/>
          </a:prstGeom>
          <a:solidFill>
            <a:srgbClr val="FFF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C2C44EC-92EB-47E0-B450-7737654AC4A9}"/>
              </a:ext>
            </a:extLst>
          </p:cNvPr>
          <p:cNvSpPr/>
          <p:nvPr/>
        </p:nvSpPr>
        <p:spPr>
          <a:xfrm rot="16200000">
            <a:off x="8719003" y="2596232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21EF55BB-733D-444F-BF24-AB3587547F52}"/>
              </a:ext>
            </a:extLst>
          </p:cNvPr>
          <p:cNvSpPr/>
          <p:nvPr/>
        </p:nvSpPr>
        <p:spPr>
          <a:xfrm rot="16200000">
            <a:off x="5262410" y="2609618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이등변 삼각형 116">
            <a:extLst>
              <a:ext uri="{FF2B5EF4-FFF2-40B4-BE49-F238E27FC236}">
                <a16:creationId xmlns:a16="http://schemas.microsoft.com/office/drawing/2014/main" id="{8774DF4B-0D68-415C-9208-3110D29AD8C6}"/>
              </a:ext>
            </a:extLst>
          </p:cNvPr>
          <p:cNvSpPr/>
          <p:nvPr/>
        </p:nvSpPr>
        <p:spPr>
          <a:xfrm rot="16200000">
            <a:off x="2547016" y="2634190"/>
            <a:ext cx="234784" cy="20983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5B48721-3221-4564-880E-E0ADF462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89" y="1178248"/>
            <a:ext cx="3505200" cy="93345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5326658-012E-4340-A3E0-7F6FEE4C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68" y="2929278"/>
            <a:ext cx="10370264" cy="3397757"/>
          </a:xfrm>
          <a:prstGeom prst="rect">
            <a:avLst/>
          </a:prstGeom>
        </p:spPr>
      </p:pic>
      <p:sp>
        <p:nvSpPr>
          <p:cNvPr id="107" name="타원 106">
            <a:extLst>
              <a:ext uri="{FF2B5EF4-FFF2-40B4-BE49-F238E27FC236}">
                <a16:creationId xmlns:a16="http://schemas.microsoft.com/office/drawing/2014/main" id="{59572F4E-EA82-426F-B963-D21E68D39542}"/>
              </a:ext>
            </a:extLst>
          </p:cNvPr>
          <p:cNvSpPr/>
          <p:nvPr/>
        </p:nvSpPr>
        <p:spPr>
          <a:xfrm>
            <a:off x="888439" y="3229071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9802AB-5C63-40DD-88B5-7793DC3D0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144" y="3219006"/>
            <a:ext cx="418586" cy="427042"/>
          </a:xfrm>
          <a:prstGeom prst="rect">
            <a:avLst/>
          </a:prstGeom>
        </p:spPr>
      </p:pic>
      <p:sp>
        <p:nvSpPr>
          <p:cNvPr id="105" name="타원 104">
            <a:extLst>
              <a:ext uri="{FF2B5EF4-FFF2-40B4-BE49-F238E27FC236}">
                <a16:creationId xmlns:a16="http://schemas.microsoft.com/office/drawing/2014/main" id="{E2900EDD-838C-4F41-B0CE-5AB0820E9B87}"/>
              </a:ext>
            </a:extLst>
          </p:cNvPr>
          <p:cNvSpPr/>
          <p:nvPr/>
        </p:nvSpPr>
        <p:spPr>
          <a:xfrm>
            <a:off x="5103463" y="4614182"/>
            <a:ext cx="341251" cy="36455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2BF62733-BB51-42FB-AB75-8FCBA7B13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4522" y="4614182"/>
            <a:ext cx="418586" cy="42704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75CD14D-D3EE-4577-8467-5C59F59745DB}"/>
              </a:ext>
            </a:extLst>
          </p:cNvPr>
          <p:cNvSpPr/>
          <p:nvPr/>
        </p:nvSpPr>
        <p:spPr>
          <a:xfrm>
            <a:off x="8852289" y="4970352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58ED773E-4195-43AE-8821-7F3BB4F57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3900" y="4970352"/>
            <a:ext cx="418586" cy="427042"/>
          </a:xfrm>
          <a:prstGeom prst="rect">
            <a:avLst/>
          </a:prstGeom>
        </p:spPr>
      </p:pic>
      <p:sp>
        <p:nvSpPr>
          <p:cNvPr id="106" name="타원 105">
            <a:extLst>
              <a:ext uri="{FF2B5EF4-FFF2-40B4-BE49-F238E27FC236}">
                <a16:creationId xmlns:a16="http://schemas.microsoft.com/office/drawing/2014/main" id="{58683E04-63C2-4301-8917-A96C49237D50}"/>
              </a:ext>
            </a:extLst>
          </p:cNvPr>
          <p:cNvSpPr/>
          <p:nvPr/>
        </p:nvSpPr>
        <p:spPr>
          <a:xfrm>
            <a:off x="10827040" y="5563435"/>
            <a:ext cx="359672" cy="3579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81866D1F-F14F-44D9-BB83-9FB4F12C5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1456" y="5562437"/>
            <a:ext cx="418586" cy="42704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A1A8C4-746E-49BF-A4A6-E4D29F0815D2}"/>
              </a:ext>
            </a:extLst>
          </p:cNvPr>
          <p:cNvSpPr txBox="1"/>
          <p:nvPr/>
        </p:nvSpPr>
        <p:spPr>
          <a:xfrm>
            <a:off x="169296" y="73213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D2FA38-1E9F-430A-A600-0705384D70F7}"/>
              </a:ext>
            </a:extLst>
          </p:cNvPr>
          <p:cNvSpPr txBox="1"/>
          <p:nvPr/>
        </p:nvSpPr>
        <p:spPr>
          <a:xfrm>
            <a:off x="1036416" y="66167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1. 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여건개선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9F68123-29A5-4552-A851-9267A510D36A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947C566-A5E3-4EE2-8AA3-650AFCB16796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749D38D-79A2-4499-98B3-5283BD5205B7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FADB7F2D-68FA-4A8C-BA18-535304C4A42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17381A2E-4AAE-4F88-9394-18C92FFF0B30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840E4C4A-D014-4910-8566-131C6FFEAF9A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CF396BFC-40FC-4559-A027-26C5DC862C19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B5E2EC24-C1D9-4097-B170-1F10E3ED3E9F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4AA85C21-B826-49CA-9D14-171E2EB4A627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D7F56842-B31A-45EE-BC31-633D05EB1056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3F08D15-4F66-4CCF-AA40-D5A1248C265F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B9BB923-A703-4E8D-8D77-8C9C09E11A0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0C52222-901E-42EE-888B-6E539D5E3BC9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38E00316-5911-4B0D-8DB0-5D8F25E939AF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4CC5FCD5-2CD7-481D-9907-F4347A2358DF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30A07F90-DEA1-4CC3-8A8B-A3180A2D5231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3250602A-C6D5-4095-8957-35F83BCF60CE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925B8FE1-B152-430B-8F0D-408A356DABCE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54D60FDD-45B3-4CBC-982E-7EA9CDBC6A70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07EBA220-B292-4BCF-A282-68B5A282AFFA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4E4B6B74-FBDB-4A03-BC23-B083647F8368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3027895-3157-4362-9396-7BFF169E6E61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7BB7C1D-2A02-4558-BB8E-3B697BA73CB6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D04F1BED-3CFA-4C86-9771-B8DADA06A8F9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3" name="이등변 삼각형 15">
                  <a:extLst>
                    <a:ext uri="{FF2B5EF4-FFF2-40B4-BE49-F238E27FC236}">
                      <a16:creationId xmlns:a16="http://schemas.microsoft.com/office/drawing/2014/main" id="{6C031247-7B13-435B-AA49-51F87AD7A0E8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>
                  <a:extLst>
                    <a:ext uri="{FF2B5EF4-FFF2-40B4-BE49-F238E27FC236}">
                      <a16:creationId xmlns:a16="http://schemas.microsoft.com/office/drawing/2014/main" id="{4DECFF9C-4753-4F76-9A50-D90531392DAF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D5D4DF8-94AB-4712-9C5B-89683EA6CC8A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4C731641-7FC9-4AAE-9E14-3987E7DDA22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8B9442AB-D66A-4213-8508-9C6B1835D928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19" name="이등변 삼각형 15">
                  <a:extLst>
                    <a:ext uri="{FF2B5EF4-FFF2-40B4-BE49-F238E27FC236}">
                      <a16:creationId xmlns:a16="http://schemas.microsoft.com/office/drawing/2014/main" id="{3BD1E384-1FC5-417C-9A14-EF7F183292ED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이등변 삼각형 119">
                  <a:extLst>
                    <a:ext uri="{FF2B5EF4-FFF2-40B4-BE49-F238E27FC236}">
                      <a16:creationId xmlns:a16="http://schemas.microsoft.com/office/drawing/2014/main" id="{F29BD2D5-6020-4CE7-8CE4-908D9B24F7B7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810793D-492F-41FE-AD3E-2D42FC723FFC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3FD0AAD-15B1-4354-B987-1DDF9F674B1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1492C967-C5B1-43C7-9B91-8174D63654DA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7AA489E-07C9-4EBE-9CC8-20B9CA6557F1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8BBD53ED-37D6-4C63-9157-6185C94712C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AA020D7B-153C-4B2C-8521-B2E0D6143B7C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4" name="현 93">
              <a:extLst>
                <a:ext uri="{FF2B5EF4-FFF2-40B4-BE49-F238E27FC236}">
                  <a16:creationId xmlns:a16="http://schemas.microsoft.com/office/drawing/2014/main" id="{3327D91F-9093-4475-8F8D-51715AD76AFB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9B9704D7-928B-48BD-B8C0-F5AF1A8831DB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FB4DFF-142E-49F2-91B6-58A953076D99}"/>
              </a:ext>
            </a:extLst>
          </p:cNvPr>
          <p:cNvSpPr txBox="1"/>
          <p:nvPr/>
        </p:nvSpPr>
        <p:spPr>
          <a:xfrm>
            <a:off x="1026365" y="162740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결론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셔틀버스 신설 및 노선추천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954CA20-1038-46B4-AEB2-1F41AF4D02B7}"/>
              </a:ext>
            </a:extLst>
          </p:cNvPr>
          <p:cNvCxnSpPr>
            <a:cxnSpLocks/>
          </p:cNvCxnSpPr>
          <p:nvPr/>
        </p:nvCxnSpPr>
        <p:spPr>
          <a:xfrm flipV="1">
            <a:off x="1109919" y="661674"/>
            <a:ext cx="4649858" cy="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1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7DD95-2053-4405-8A95-0D7DB5BA8E27}"/>
              </a:ext>
            </a:extLst>
          </p:cNvPr>
          <p:cNvSpPr txBox="1"/>
          <p:nvPr/>
        </p:nvSpPr>
        <p:spPr>
          <a:xfrm>
            <a:off x="597682" y="1131923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Part3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51E-AB8A-419C-92DD-C9E2BC742BF2}"/>
              </a:ext>
            </a:extLst>
          </p:cNvPr>
          <p:cNvSpPr txBox="1"/>
          <p:nvPr/>
        </p:nvSpPr>
        <p:spPr>
          <a:xfrm>
            <a:off x="942654" y="1700616"/>
            <a:ext cx="603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제안</a:t>
            </a:r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2. </a:t>
            </a:r>
            <a:r>
              <a:rPr lang="ko-KR" altLang="en-US" sz="36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둘레길</a:t>
            </a:r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활성화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D12A9F-EDFB-4AE1-89FA-E539D7BF26F6}"/>
              </a:ext>
            </a:extLst>
          </p:cNvPr>
          <p:cNvCxnSpPr>
            <a:cxnSpLocks/>
          </p:cNvCxnSpPr>
          <p:nvPr/>
        </p:nvCxnSpPr>
        <p:spPr>
          <a:xfrm>
            <a:off x="692573" y="2493921"/>
            <a:ext cx="5682348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D23A1BB-C778-4F3A-8F94-56A72C09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3" y="1857691"/>
            <a:ext cx="5208343" cy="4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93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F7D52-E7BE-4193-84FD-DD7B45DE7F47}"/>
              </a:ext>
            </a:extLst>
          </p:cNvPr>
          <p:cNvCxnSpPr>
            <a:cxnSpLocks/>
          </p:cNvCxnSpPr>
          <p:nvPr/>
        </p:nvCxnSpPr>
        <p:spPr>
          <a:xfrm>
            <a:off x="8486151" y="5389181"/>
            <a:ext cx="3511138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3B0F1E-547E-4CA1-83E6-3F9AF8F6127C}"/>
              </a:ext>
            </a:extLst>
          </p:cNvPr>
          <p:cNvSpPr txBox="1"/>
          <p:nvPr/>
        </p:nvSpPr>
        <p:spPr>
          <a:xfrm>
            <a:off x="8486151" y="4776592"/>
            <a:ext cx="35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2-1 </a:t>
            </a:r>
            <a:r>
              <a:rPr lang="ko-KR" altLang="en-US" sz="36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둘레길</a:t>
            </a:r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8A168-59F1-4699-9A02-8645CD57F8F0}"/>
              </a:ext>
            </a:extLst>
          </p:cNvPr>
          <p:cNvSpPr txBox="1"/>
          <p:nvPr/>
        </p:nvSpPr>
        <p:spPr>
          <a:xfrm>
            <a:off x="8486151" y="4130261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Part3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50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EE84D74-65B3-481A-9127-76034F21FF1F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792D4-B80D-469A-9781-536760342530}"/>
              </a:ext>
            </a:extLst>
          </p:cNvPr>
          <p:cNvSpPr txBox="1"/>
          <p:nvPr/>
        </p:nvSpPr>
        <p:spPr>
          <a:xfrm>
            <a:off x="1026365" y="162740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배경 및 현황분석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8FF7B-EBF5-4743-88E5-59DC6AC3DC87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6A183E-3428-4532-8CE3-DEACD26F78FA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616224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627A80-9B11-4778-BB58-42CE016EA701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2C1F423-2D6A-4DBF-A8FB-B1580F364F0F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9FE6183-0BED-47EF-81F9-6488D651F9B0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299253DA-A77F-4C6C-AC52-240CA878F97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149E447-6DA5-41E7-AC85-EF7C919283B6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F85075F-6190-4BC8-81B6-09B3157FA9F8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5528823-F473-4522-A0D7-6BC57010D9C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88C900-6F0D-4F10-90A2-B062E423B1C2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13E9E18-DBAE-4BD1-9040-840843C74024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B32C6DD-464E-4D3D-BD99-297A1A8FC5C7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367D5BC-BC54-4026-86BE-4F93DB771F15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DE8371F-3EAB-4235-B099-56B109123364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69A83E9-1725-41DC-8FB7-E0A29D9FD7F5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1F704CB-A23D-423B-8BEB-3C429F3DB5BD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66190FB-3E70-4B3D-8A25-DC4AEA5BC73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4EB5D69-8D86-4BDF-8349-6BB2A632CD0B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18FB57F-116A-4DB6-9303-7821B7572C79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65506DC-6359-406C-AC75-69B7F9459481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3EF2A5E-E674-4C70-9787-8D726EFCDF41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FBA0737-A85C-4992-B55C-63FA6CB400C4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EDF3FDE9-C29F-41B8-8F09-7C8A58ED7043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2684CB-D84A-41C4-BC9F-C7680D1BC920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77C4E2-5421-4F7F-BC96-D02D048A2B4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58A1E45-AB07-4F57-A703-122BF28D951A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39" name="이등변 삼각형 15">
                  <a:extLst>
                    <a:ext uri="{FF2B5EF4-FFF2-40B4-BE49-F238E27FC236}">
                      <a16:creationId xmlns:a16="http://schemas.microsoft.com/office/drawing/2014/main" id="{FC924142-3E24-4612-9DC4-09AF4F84017C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25C64F85-2146-444A-9592-9BB1B3D381C9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59A32E6-E86A-4CE9-B8D6-2C923A5E10E0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69D1F49-28B5-468C-9DF4-29323299D740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F450D4-4D15-4264-8AEA-1C18F6CCAC41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35" name="이등변 삼각형 15">
                  <a:extLst>
                    <a:ext uri="{FF2B5EF4-FFF2-40B4-BE49-F238E27FC236}">
                      <a16:creationId xmlns:a16="http://schemas.microsoft.com/office/drawing/2014/main" id="{8D459F9C-8868-4ADA-8952-8C2C4BFD4AC4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>
                  <a:extLst>
                    <a:ext uri="{FF2B5EF4-FFF2-40B4-BE49-F238E27FC236}">
                      <a16:creationId xmlns:a16="http://schemas.microsoft.com/office/drawing/2014/main" id="{F3CC9650-D0DA-4AB1-A282-2FD2656E3613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645FC40-E52C-40BE-B49D-BF30A5B38135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B0A9915-E579-4140-A690-B298B5CDFA8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C745F2D2-82DE-4858-B09D-BDA0F27BE295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D0CE6D9-A556-4AD0-B2EF-6194158EC05E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2CAEF9D-45FC-4B8D-9539-08140B54419A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93E6B798-A08F-4854-B3DA-BB4202B9EBC1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현 26">
              <a:extLst>
                <a:ext uri="{FF2B5EF4-FFF2-40B4-BE49-F238E27FC236}">
                  <a16:creationId xmlns:a16="http://schemas.microsoft.com/office/drawing/2014/main" id="{21979DD4-ED1D-44AE-8224-A5E75A03E01C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71A2161-D8FA-4545-A235-7E949DDF488C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3163A26-1DDA-4C4B-A8B6-4EE23EBE1B3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620DB9-5F40-4740-BFC8-C044002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818226"/>
              </p:ext>
            </p:extLst>
          </p:nvPr>
        </p:nvGraphicFramePr>
        <p:xfrm>
          <a:off x="637947" y="3790913"/>
          <a:ext cx="10799994" cy="103782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32144">
                  <a:extLst>
                    <a:ext uri="{9D8B030D-6E8A-4147-A177-3AD203B41FA5}">
                      <a16:colId xmlns:a16="http://schemas.microsoft.com/office/drawing/2014/main" val="2378387785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1865804951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971325401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286616644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1809784342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684341844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70085775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3819001153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634942736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604359915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07876444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182077638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895007941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1403661270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669607605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3232440867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120179084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418348842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2589002289"/>
                    </a:ext>
                  </a:extLst>
                </a:gridCol>
              </a:tblGrid>
              <a:tr h="353151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가야산</a:t>
                      </a:r>
                      <a:endParaRPr lang="ko-KR" altLang="en-US" sz="9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계룡산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내장산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덕유산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무등산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북한산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설악산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소백산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속리산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오대산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월악산</a:t>
                      </a:r>
                      <a:endParaRPr lang="ko-KR" altLang="en-US" sz="9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월출산</a:t>
                      </a:r>
                      <a:endParaRPr lang="ko-KR" altLang="en-US" sz="9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주왕산</a:t>
                      </a:r>
                      <a:endParaRPr lang="ko-KR" altLang="en-US" sz="9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지리산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치악산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한라산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태백산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286751"/>
                  </a:ext>
                </a:extLst>
              </a:tr>
              <a:tr h="349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산책 </a:t>
                      </a:r>
                      <a:r>
                        <a:rPr lang="ko-KR" altLang="en-US" sz="8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탐방객</a:t>
                      </a:r>
                      <a:endParaRPr lang="en-US" altLang="ko-KR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비율</a:t>
                      </a: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(%)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29.6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C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39.0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17.0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39.2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31.8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45.1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24.3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43.4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20.1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36.5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26.8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36.4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20.3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39.8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31.0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32.4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14.6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28.5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3810519"/>
                  </a:ext>
                </a:extLst>
              </a:tr>
              <a:tr h="302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산책</a:t>
                      </a:r>
                      <a:endParaRPr lang="en-US" altLang="ko-KR" sz="80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탐방객수</a:t>
                      </a: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(</a:t>
                      </a:r>
                      <a:r>
                        <a:rPr lang="ko-KR" altLang="en-US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명</a:t>
                      </a:r>
                      <a:r>
                        <a:rPr lang="en-US" altLang="ko-KR" sz="8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)</a:t>
                      </a:r>
                      <a:endParaRPr lang="ko-KR" altLang="en-US" sz="8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9,457,513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860,181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1,721,735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2,102,467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1,731,939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3,513,576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5,955,251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3,693,991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1,224,129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1,349,381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1,510,658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1,055,621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508,118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1,312,445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3,067,190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670,880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1,001,437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아리따-돋움(TTF)-SemiBold" panose="02020603020101020101" pitchFamily="18" charset="-127"/>
                          <a:cs typeface="+mn-cs"/>
                        </a:rPr>
                        <a:t>596,676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560035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C11BD4BB-E879-4D74-A8A4-34BACFDE1067}"/>
              </a:ext>
            </a:extLst>
          </p:cNvPr>
          <p:cNvSpPr/>
          <p:nvPr/>
        </p:nvSpPr>
        <p:spPr>
          <a:xfrm>
            <a:off x="1348014" y="3803897"/>
            <a:ext cx="562429" cy="7585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55DBA2-B670-46FA-88B6-CF86A811DBF6}"/>
              </a:ext>
            </a:extLst>
          </p:cNvPr>
          <p:cNvSpPr/>
          <p:nvPr/>
        </p:nvSpPr>
        <p:spPr>
          <a:xfrm>
            <a:off x="4145570" y="3790912"/>
            <a:ext cx="562429" cy="771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A6FED2-6CE5-4769-8400-F1443C89ECE9}"/>
              </a:ext>
            </a:extLst>
          </p:cNvPr>
          <p:cNvSpPr txBox="1"/>
          <p:nvPr/>
        </p:nvSpPr>
        <p:spPr>
          <a:xfrm>
            <a:off x="637947" y="5102168"/>
            <a:ext cx="106651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국립공원에서 저지대 걷기 활동을 즐기는 인구는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전체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수의 약 </a:t>
            </a:r>
            <a:r>
              <a:rPr lang="en-US" altLang="ko-KR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30%~45%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약 백만명 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탐방객수 기준 하위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국립공원의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 탐방객수에 달함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47AA150-A95C-448A-89CD-6024EFAE24F0}"/>
              </a:ext>
            </a:extLst>
          </p:cNvPr>
          <p:cNvGrpSpPr/>
          <p:nvPr/>
        </p:nvGrpSpPr>
        <p:grpSpPr>
          <a:xfrm>
            <a:off x="528864" y="1263389"/>
            <a:ext cx="11364686" cy="2631910"/>
            <a:chOff x="566964" y="1263389"/>
            <a:chExt cx="11364686" cy="2631910"/>
          </a:xfrm>
        </p:grpSpPr>
        <p:graphicFrame>
          <p:nvGraphicFramePr>
            <p:cNvPr id="65" name="차트 64">
              <a:extLst>
                <a:ext uri="{FF2B5EF4-FFF2-40B4-BE49-F238E27FC236}">
                  <a16:creationId xmlns:a16="http://schemas.microsoft.com/office/drawing/2014/main" id="{AEB7A946-B4A3-4FCE-A3B0-5E8EF7AE9B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26758402"/>
                </p:ext>
              </p:extLst>
            </p:nvPr>
          </p:nvGraphicFramePr>
          <p:xfrm>
            <a:off x="896643" y="1263389"/>
            <a:ext cx="11035007" cy="26319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2508FC4-BF81-431D-80CA-396866A09171}"/>
                </a:ext>
              </a:extLst>
            </p:cNvPr>
            <p:cNvSpPr/>
            <p:nvPr/>
          </p:nvSpPr>
          <p:spPr>
            <a:xfrm>
              <a:off x="566964" y="1856943"/>
              <a:ext cx="1214211" cy="1648020"/>
            </a:xfrm>
            <a:prstGeom prst="rect">
              <a:avLst/>
            </a:prstGeom>
            <a:solidFill>
              <a:srgbClr val="FFF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CEF3B5-11CD-4A48-9C67-31B6425BAA42}"/>
                </a:ext>
              </a:extLst>
            </p:cNvPr>
            <p:cNvSpPr/>
            <p:nvPr/>
          </p:nvSpPr>
          <p:spPr>
            <a:xfrm>
              <a:off x="11544150" y="2047641"/>
              <a:ext cx="383161" cy="1756255"/>
            </a:xfrm>
            <a:prstGeom prst="rect">
              <a:avLst/>
            </a:prstGeom>
            <a:solidFill>
              <a:srgbClr val="FFF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C2E089F-4B75-4E1F-A92D-EB1226E89789}"/>
              </a:ext>
            </a:extLst>
          </p:cNvPr>
          <p:cNvCxnSpPr>
            <a:cxnSpLocks/>
          </p:cNvCxnSpPr>
          <p:nvPr/>
        </p:nvCxnSpPr>
        <p:spPr>
          <a:xfrm>
            <a:off x="4693009" y="1743468"/>
            <a:ext cx="326676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82433B-DC89-49B8-A9E2-F9BE0BBB73C4}"/>
              </a:ext>
            </a:extLst>
          </p:cNvPr>
          <p:cNvSpPr/>
          <p:nvPr/>
        </p:nvSpPr>
        <p:spPr>
          <a:xfrm>
            <a:off x="6153912" y="6598268"/>
            <a:ext cx="6001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NPRI 2017-21 국립공원 </a:t>
            </a:r>
            <a:r>
              <a:rPr lang="ko-KR" altLang="en-US" sz="1000" dirty="0" err="1"/>
              <a:t>여가휴양</a:t>
            </a:r>
            <a:r>
              <a:rPr lang="ko-KR" altLang="en-US" sz="1000" dirty="0"/>
              <a:t> 실태조사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/ 2017  </a:t>
            </a:r>
            <a:r>
              <a:rPr lang="ko-KR" altLang="en-US" sz="1000" dirty="0"/>
              <a:t>국립공원기본통계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9069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3E6C1F-C129-479A-B963-A798FDA82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529940"/>
            <a:ext cx="5943241" cy="490681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48C510-C45B-4B6C-A844-61F67660530A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44F2638-3780-4119-AEED-C5D30860C5B3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FDA69D6-F65C-44E1-88C6-0B4DE6B7A70A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1A900CF-393B-4D3B-A292-D7FBB805E9B1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34F1B11-0FC8-4D88-969A-84E12EBF3A3F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2D2B19E-C71D-4601-A83A-0694B546CCFD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D7FBB46-82FE-4691-B7D8-81A01BFBBE24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9FB4B979-BF1C-41EE-850F-E319DFF31D4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C5FB46D0-B3CC-4DE6-9978-1886FFFE071B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061624B5-E7BD-4B69-8071-D97AC32693EA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7EF69A1F-89A3-4A64-A711-4DDEC64480FA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78AADDA-8FD9-4C9E-B1BF-704C30B7C7FD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55C4D28-0753-4397-B133-810DC2E6ADC1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2E348FBA-D220-4B94-B96B-826DF01E7461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F90FE2C2-9C88-4331-A744-26E43FDCEC9B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4E85DDED-956A-4072-9723-F7417137732A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0324C91-A127-4D89-83C0-00AC94EEA2C0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31C89258-5C83-424A-B5DF-3C1C4F25D925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A21018B-0D0C-4974-867E-42593A10D8DE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7EFC05FF-56EE-4C47-8AF6-8FED21A9CEA4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625455E2-6E79-4EBD-BA68-9F64CE1C6E83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E310B2-4672-4D67-9E01-A986507E0EAE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71D9398-8F18-4F77-A50B-E1AF518BBB64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04F4B214-CFED-496C-AEA5-5314771EB9AB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2" name="이등변 삼각형 15">
                  <a:extLst>
                    <a:ext uri="{FF2B5EF4-FFF2-40B4-BE49-F238E27FC236}">
                      <a16:creationId xmlns:a16="http://schemas.microsoft.com/office/drawing/2014/main" id="{8CD94393-8DFF-4D89-8395-503324934C30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>
                  <a:extLst>
                    <a:ext uri="{FF2B5EF4-FFF2-40B4-BE49-F238E27FC236}">
                      <a16:creationId xmlns:a16="http://schemas.microsoft.com/office/drawing/2014/main" id="{0C473584-3BBD-42AF-96AA-B642C0AF8BC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E2FB037-88EC-4F48-AA9F-CB1A7265B7BD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11490CC-A93A-4877-9CCE-419BB37F376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3D596E2-CAD1-4DD4-88E1-754077D2EDE7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8" name="이등변 삼각형 15">
                  <a:extLst>
                    <a:ext uri="{FF2B5EF4-FFF2-40B4-BE49-F238E27FC236}">
                      <a16:creationId xmlns:a16="http://schemas.microsoft.com/office/drawing/2014/main" id="{252409F7-27C9-4C15-9738-B36B29E607CF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27310E32-C33D-4A19-ADC0-453167005BE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E756572-97A7-4107-A45D-6A64CAE4E81F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4BB2CD1-4421-4B29-BE19-A45702136738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E372863E-D937-49C6-854C-5B20645FF18D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5A72AD-3537-4A25-B48D-D1D582B8D9D0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00B1400-4FC1-4421-8A1D-FF7899394CD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B1E10B9-BC48-42C5-920D-92779C82545B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현 89">
              <a:extLst>
                <a:ext uri="{FF2B5EF4-FFF2-40B4-BE49-F238E27FC236}">
                  <a16:creationId xmlns:a16="http://schemas.microsoft.com/office/drawing/2014/main" id="{DE95F767-8922-44F4-89F4-44C49446FA64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5210DCC3-1C6E-4E8E-A04C-3F9BDCDBBF3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79FFA66-952A-4E9D-A6EE-1D8DA44B6211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17660E7-F88C-4959-B166-1AE645677A05}"/>
              </a:ext>
            </a:extLst>
          </p:cNvPr>
          <p:cNvCxnSpPr>
            <a:cxnSpLocks/>
          </p:cNvCxnSpPr>
          <p:nvPr/>
        </p:nvCxnSpPr>
        <p:spPr>
          <a:xfrm flipV="1">
            <a:off x="1109919" y="644289"/>
            <a:ext cx="3653799" cy="17389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24AB59-4AD2-4048-AE56-10907F49A09D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BC10E3C-0479-4174-9AE5-FA431A7FCE9C}"/>
              </a:ext>
            </a:extLst>
          </p:cNvPr>
          <p:cNvSpPr/>
          <p:nvPr/>
        </p:nvSpPr>
        <p:spPr>
          <a:xfrm>
            <a:off x="1371458" y="2480966"/>
            <a:ext cx="398788" cy="1405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0FF3FF-0891-4AC4-AF09-CEACE684E3B2}"/>
              </a:ext>
            </a:extLst>
          </p:cNvPr>
          <p:cNvSpPr txBox="1"/>
          <p:nvPr/>
        </p:nvSpPr>
        <p:spPr>
          <a:xfrm>
            <a:off x="6202692" y="1447211"/>
            <a:ext cx="5729857" cy="26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히트맵</a:t>
            </a:r>
            <a:r>
              <a:rPr lang="en-US" altLang="ko-KR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en-US" altLang="ko-KR" sz="2200" b="1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HeatMap</a:t>
            </a:r>
            <a:r>
              <a:rPr lang="en-US" altLang="ko-KR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</a:t>
            </a:r>
            <a:r>
              <a:rPr lang="en-US" altLang="ko-KR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이용한 상관분석</a:t>
            </a:r>
            <a:endParaRPr lang="en-US" altLang="ko-KR" sz="2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두 변수 간에 선형 관계에 대하여 분석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sz="1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관광객 수에 영향을 미칠 것이라고 예상하는 변수 선정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변수 간의 상관관계 계산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Seaborn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</a:t>
            </a:r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HeatMap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사용하여 한 눈에 알아보기 쉽게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시각화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AA280C0-C903-4A2D-BFB0-3113A5E442C7}"/>
              </a:ext>
            </a:extLst>
          </p:cNvPr>
          <p:cNvSpPr txBox="1"/>
          <p:nvPr/>
        </p:nvSpPr>
        <p:spPr>
          <a:xfrm>
            <a:off x="6148897" y="4089409"/>
            <a:ext cx="6284685" cy="213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둘레길의 수</a:t>
            </a:r>
            <a:r>
              <a:rPr lang="en-US" altLang="ko-KR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(0.582),  </a:t>
            </a:r>
            <a:r>
              <a:rPr lang="ko-KR" altLang="en-US" sz="22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프로그램 수</a:t>
            </a:r>
            <a:r>
              <a:rPr lang="en-US" altLang="ko-KR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(0.573)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관광객 수와의 상관관계가 높음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“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과</a:t>
            </a:r>
            <a:r>
              <a:rPr lang="ko-KR" altLang="en-US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액티비티 요소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프로그램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    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수에 영향을 미칠 것이다</a:t>
            </a:r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”</a:t>
            </a:r>
            <a:endParaRPr lang="ko-KR" altLang="en-US" sz="2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B11EE35-C075-4CEC-8275-142B4E2A0DF9}"/>
              </a:ext>
            </a:extLst>
          </p:cNvPr>
          <p:cNvSpPr txBox="1"/>
          <p:nvPr/>
        </p:nvSpPr>
        <p:spPr>
          <a:xfrm>
            <a:off x="1026365" y="162740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탐방객수 영향요인 탐색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72B402C-E965-4E73-9C65-4E6E508ED5B0}"/>
              </a:ext>
            </a:extLst>
          </p:cNvPr>
          <p:cNvSpPr txBox="1"/>
          <p:nvPr/>
        </p:nvSpPr>
        <p:spPr>
          <a:xfrm>
            <a:off x="7259580" y="6604995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2019 </a:t>
            </a:r>
            <a:r>
              <a:rPr lang="ko-KR" altLang="en-US" sz="1000" dirty="0"/>
              <a:t>국립공원 기초통계 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63D5D1-F768-4E98-9E0E-0AE5AA9D4C33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3764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317344DF-90AB-407F-B606-FD626262BED2}"/>
              </a:ext>
            </a:extLst>
          </p:cNvPr>
          <p:cNvSpPr txBox="1"/>
          <p:nvPr/>
        </p:nvSpPr>
        <p:spPr>
          <a:xfrm>
            <a:off x="299804" y="3501742"/>
            <a:ext cx="89952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7B176-49EC-4F92-804F-D097AC81B152}"/>
              </a:ext>
            </a:extLst>
          </p:cNvPr>
          <p:cNvSpPr/>
          <p:nvPr/>
        </p:nvSpPr>
        <p:spPr>
          <a:xfrm>
            <a:off x="269265" y="1375657"/>
            <a:ext cx="930063" cy="19882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출처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ADDAEB-F56D-465D-8921-C9DFF7A1A975}"/>
              </a:ext>
            </a:extLst>
          </p:cNvPr>
          <p:cNvSpPr/>
          <p:nvPr/>
        </p:nvSpPr>
        <p:spPr>
          <a:xfrm>
            <a:off x="283967" y="5181520"/>
            <a:ext cx="930063" cy="10347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내용</a:t>
            </a:r>
            <a:endParaRPr lang="ko-KR" altLang="en-US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FECFEB-5AFA-4076-9373-ACA1A0E6C974}"/>
              </a:ext>
            </a:extLst>
          </p:cNvPr>
          <p:cNvSpPr/>
          <p:nvPr/>
        </p:nvSpPr>
        <p:spPr>
          <a:xfrm>
            <a:off x="283967" y="4008912"/>
            <a:ext cx="930063" cy="10347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키워드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A3429-1CCD-475A-8C5C-5A42237C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35" y="1359660"/>
            <a:ext cx="2509018" cy="2020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C4AE2C-4CBC-4D0D-AEBA-6CE160654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24" b="25603"/>
          <a:stretch/>
        </p:blipFill>
        <p:spPr>
          <a:xfrm>
            <a:off x="4040325" y="1338137"/>
            <a:ext cx="2507775" cy="2041760"/>
          </a:xfrm>
          <a:prstGeom prst="rect">
            <a:avLst/>
          </a:prstGeom>
        </p:spPr>
      </p:pic>
      <p:pic>
        <p:nvPicPr>
          <p:cNvPr id="1026" name="Picture 2" descr="구글 이미지에 대한 이미지 검색결과">
            <a:extLst>
              <a:ext uri="{FF2B5EF4-FFF2-40B4-BE49-F238E27FC236}">
                <a16:creationId xmlns:a16="http://schemas.microsoft.com/office/drawing/2014/main" id="{15417A06-059C-4FA9-8987-F5CE1C76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73" y="1322477"/>
            <a:ext cx="2532279" cy="204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824C86-4BB9-413E-9895-20FF8235727B}"/>
              </a:ext>
            </a:extLst>
          </p:cNvPr>
          <p:cNvGrpSpPr/>
          <p:nvPr/>
        </p:nvGrpSpPr>
        <p:grpSpPr>
          <a:xfrm>
            <a:off x="1325352" y="4032027"/>
            <a:ext cx="2800797" cy="1204892"/>
            <a:chOff x="1325352" y="4325642"/>
            <a:chExt cx="2800797" cy="12048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35E06F7-ABD9-4D6F-8AC5-9AE0685D1AA2}"/>
                </a:ext>
              </a:extLst>
            </p:cNvPr>
            <p:cNvSpPr/>
            <p:nvPr/>
          </p:nvSpPr>
          <p:spPr>
            <a:xfrm>
              <a:off x="1356352" y="4325642"/>
              <a:ext cx="2510501" cy="1008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0DD939-F36B-4188-9723-7DE795730414}"/>
                </a:ext>
              </a:extLst>
            </p:cNvPr>
            <p:cNvSpPr txBox="1"/>
            <p:nvPr/>
          </p:nvSpPr>
          <p:spPr>
            <a:xfrm>
              <a:off x="1325352" y="4376372"/>
              <a:ext cx="2800797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국립공원명칭 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22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7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둘레길</a:t>
              </a:r>
              <a:endPara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명칭 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12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트레킹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7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트래킹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</a:t>
              </a:r>
            </a:p>
            <a:p>
              <a:r>
                <a:rPr lang="ko-KR" altLang="en-US" sz="17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등산스타그램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등 총 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37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 </a:t>
              </a:r>
            </a:p>
            <a:p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60A19DC-FCF6-4709-A29E-8D80BD6AB54F}"/>
              </a:ext>
            </a:extLst>
          </p:cNvPr>
          <p:cNvSpPr/>
          <p:nvPr/>
        </p:nvSpPr>
        <p:spPr>
          <a:xfrm>
            <a:off x="4080299" y="4032027"/>
            <a:ext cx="2467801" cy="1008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121268-3A0B-449B-A4B0-A04B96EAFA94}"/>
              </a:ext>
            </a:extLst>
          </p:cNvPr>
          <p:cNvSpPr txBox="1"/>
          <p:nvPr/>
        </p:nvSpPr>
        <p:spPr>
          <a:xfrm>
            <a:off x="4040325" y="4194785"/>
            <a:ext cx="35550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국립공원명칭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22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트레킹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트래킹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총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25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8951862-F484-44E0-87B9-E19BD0AD78C5}"/>
              </a:ext>
            </a:extLst>
          </p:cNvPr>
          <p:cNvSpPr/>
          <p:nvPr/>
        </p:nvSpPr>
        <p:spPr>
          <a:xfrm>
            <a:off x="6743970" y="4032027"/>
            <a:ext cx="2522741" cy="1008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37FE04-08F7-4596-8F57-7B8B08474557}"/>
              </a:ext>
            </a:extLst>
          </p:cNvPr>
          <p:cNvSpPr txBox="1"/>
          <p:nvPr/>
        </p:nvSpPr>
        <p:spPr>
          <a:xfrm>
            <a:off x="6802764" y="4194784"/>
            <a:ext cx="1923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3842FA-7639-4765-B8E4-67B6417D26C5}"/>
              </a:ext>
            </a:extLst>
          </p:cNvPr>
          <p:cNvGrpSpPr/>
          <p:nvPr/>
        </p:nvGrpSpPr>
        <p:grpSpPr>
          <a:xfrm>
            <a:off x="1333092" y="5176254"/>
            <a:ext cx="2708716" cy="1034769"/>
            <a:chOff x="1755665" y="5330989"/>
            <a:chExt cx="3555063" cy="100870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594AD56-45B9-4B19-835E-2ED8FD2FDD64}"/>
                </a:ext>
              </a:extLst>
            </p:cNvPr>
            <p:cNvSpPr/>
            <p:nvPr/>
          </p:nvSpPr>
          <p:spPr>
            <a:xfrm>
              <a:off x="1786194" y="5330989"/>
              <a:ext cx="3286547" cy="1008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7BB5CC-A807-4F8C-9122-B83FCE8DBFFA}"/>
                </a:ext>
              </a:extLst>
            </p:cNvPr>
            <p:cNvSpPr txBox="1"/>
            <p:nvPr/>
          </p:nvSpPr>
          <p:spPr>
            <a:xfrm>
              <a:off x="1755665" y="5384581"/>
              <a:ext cx="3555063" cy="85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해쉬태그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게시물 내용</a:t>
              </a:r>
              <a:endPara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댓글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답글</a:t>
              </a:r>
              <a:endPara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게시글 총 </a:t>
              </a:r>
              <a:r>
                <a:rPr lang="en-US" altLang="ko-KR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117280</a:t>
              </a:r>
              <a:r>
                <a:rPr lang="ko-KR" altLang="en-US" sz="17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건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A98AB2E-4C1A-4F4A-86EE-00548F9633AA}"/>
              </a:ext>
            </a:extLst>
          </p:cNvPr>
          <p:cNvSpPr/>
          <p:nvPr/>
        </p:nvSpPr>
        <p:spPr>
          <a:xfrm>
            <a:off x="4080300" y="5202319"/>
            <a:ext cx="2452569" cy="1008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0D69DB-218E-4A88-AEDC-59728AEB810D}"/>
              </a:ext>
            </a:extLst>
          </p:cNvPr>
          <p:cNvSpPr txBox="1"/>
          <p:nvPr/>
        </p:nvSpPr>
        <p:spPr>
          <a:xfrm>
            <a:off x="4057259" y="5236900"/>
            <a:ext cx="35550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게시글 내용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Keyword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당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1000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</a:p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25000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B58456-82B7-4338-AC9A-79A12CC84F49}"/>
              </a:ext>
            </a:extLst>
          </p:cNvPr>
          <p:cNvSpPr/>
          <p:nvPr/>
        </p:nvSpPr>
        <p:spPr>
          <a:xfrm>
            <a:off x="6750758" y="5198393"/>
            <a:ext cx="2522741" cy="1008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B5D9CA-9A05-4086-9EB8-50E51A1DDBF3}"/>
              </a:ext>
            </a:extLst>
          </p:cNvPr>
          <p:cNvSpPr txBox="1"/>
          <p:nvPr/>
        </p:nvSpPr>
        <p:spPr>
          <a:xfrm>
            <a:off x="6802764" y="5236900"/>
            <a:ext cx="205687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구글 이미지의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URL</a:t>
            </a:r>
          </a:p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=&gt;JPG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파일로 변환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총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2654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48C510-C45B-4B6C-A844-61F67660530A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44F2638-3780-4119-AEED-C5D30860C5B3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FDA69D6-F65C-44E1-88C6-0B4DE6B7A70A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21A900CF-393B-4D3B-A292-D7FBB805E9B1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34F1B11-0FC8-4D88-969A-84E12EBF3A3F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2D2B19E-C71D-4601-A83A-0694B546CCFD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D7FBB46-82FE-4691-B7D8-81A01BFBBE24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9FB4B979-BF1C-41EE-850F-E319DFF31D4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C5FB46D0-B3CC-4DE6-9978-1886FFFE071B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061624B5-E7BD-4B69-8071-D97AC32693EA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7EF69A1F-89A3-4A64-A711-4DDEC64480FA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78AADDA-8FD9-4C9E-B1BF-704C30B7C7FD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55C4D28-0753-4397-B133-810DC2E6ADC1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2E348FBA-D220-4B94-B96B-826DF01E7461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F90FE2C2-9C88-4331-A744-26E43FDCEC9B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4E85DDED-956A-4072-9723-F7417137732A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50324C91-A127-4D89-83C0-00AC94EEA2C0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31C89258-5C83-424A-B5DF-3C1C4F25D925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A21018B-0D0C-4974-867E-42593A10D8DE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7EFC05FF-56EE-4C47-8AF6-8FED21A9CEA4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625455E2-6E79-4EBD-BA68-9F64CE1C6E83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E310B2-4672-4D67-9E01-A986507E0EAE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71D9398-8F18-4F77-A50B-E1AF518BBB64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04F4B214-CFED-496C-AEA5-5314771EB9AB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2" name="이등변 삼각형 15">
                  <a:extLst>
                    <a:ext uri="{FF2B5EF4-FFF2-40B4-BE49-F238E27FC236}">
                      <a16:creationId xmlns:a16="http://schemas.microsoft.com/office/drawing/2014/main" id="{8CD94393-8DFF-4D89-8395-503324934C30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이등변 삼각형 102">
                  <a:extLst>
                    <a:ext uri="{FF2B5EF4-FFF2-40B4-BE49-F238E27FC236}">
                      <a16:creationId xmlns:a16="http://schemas.microsoft.com/office/drawing/2014/main" id="{0C473584-3BBD-42AF-96AA-B642C0AF8BC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E2FB037-88EC-4F48-AA9F-CB1A7265B7BD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11490CC-A93A-4877-9CCE-419BB37F376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3D596E2-CAD1-4DD4-88E1-754077D2EDE7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98" name="이등변 삼각형 15">
                  <a:extLst>
                    <a:ext uri="{FF2B5EF4-FFF2-40B4-BE49-F238E27FC236}">
                      <a16:creationId xmlns:a16="http://schemas.microsoft.com/office/drawing/2014/main" id="{252409F7-27C9-4C15-9738-B36B29E607CF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이등변 삼각형 98">
                  <a:extLst>
                    <a:ext uri="{FF2B5EF4-FFF2-40B4-BE49-F238E27FC236}">
                      <a16:creationId xmlns:a16="http://schemas.microsoft.com/office/drawing/2014/main" id="{27310E32-C33D-4A19-ADC0-453167005BE4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E756572-97A7-4107-A45D-6A64CAE4E81F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4BB2CD1-4421-4B29-BE19-A45702136738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E372863E-D937-49C6-854C-5B20645FF18D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5A72AD-3537-4A25-B48D-D1D582B8D9D0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00B1400-4FC1-4421-8A1D-FF7899394CDF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BB1E10B9-BC48-42C5-920D-92779C82545B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현 89">
              <a:extLst>
                <a:ext uri="{FF2B5EF4-FFF2-40B4-BE49-F238E27FC236}">
                  <a16:creationId xmlns:a16="http://schemas.microsoft.com/office/drawing/2014/main" id="{DE95F767-8922-44F4-89F4-44C49446FA64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5210DCC3-1C6E-4E8E-A04C-3F9BDCDBBF3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79FFA66-952A-4E9D-A6EE-1D8DA44B6211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C794743-0F74-476F-80EB-234C1C909EB1}"/>
              </a:ext>
            </a:extLst>
          </p:cNvPr>
          <p:cNvSpPr txBox="1"/>
          <p:nvPr/>
        </p:nvSpPr>
        <p:spPr>
          <a:xfrm>
            <a:off x="1026365" y="162740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수집 및 정의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E7C64C6-9F57-4CDE-AED6-C00C95ECF599}"/>
              </a:ext>
            </a:extLst>
          </p:cNvPr>
          <p:cNvSpPr/>
          <p:nvPr/>
        </p:nvSpPr>
        <p:spPr>
          <a:xfrm>
            <a:off x="9464761" y="5189810"/>
            <a:ext cx="2476501" cy="1017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40F4E6-6A22-46F3-8EF5-A3A4A8E2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359" y="1333240"/>
            <a:ext cx="2489545" cy="2020237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DD4832-F168-4CA7-B227-985C67EF0F28}"/>
              </a:ext>
            </a:extLst>
          </p:cNvPr>
          <p:cNvSpPr/>
          <p:nvPr/>
        </p:nvSpPr>
        <p:spPr>
          <a:xfrm>
            <a:off x="9462581" y="4032026"/>
            <a:ext cx="2478681" cy="997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C87CF2-C779-4280-A759-FCE8CE961ABA}"/>
              </a:ext>
            </a:extLst>
          </p:cNvPr>
          <p:cNvSpPr txBox="1"/>
          <p:nvPr/>
        </p:nvSpPr>
        <p:spPr>
          <a:xfrm>
            <a:off x="9553310" y="4192103"/>
            <a:ext cx="20743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기본통계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실태조사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인지도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5AF48E-9D1D-4585-B552-ED5B9B593E77}"/>
              </a:ext>
            </a:extLst>
          </p:cNvPr>
          <p:cNvSpPr txBox="1"/>
          <p:nvPr/>
        </p:nvSpPr>
        <p:spPr>
          <a:xfrm>
            <a:off x="9434899" y="5133358"/>
            <a:ext cx="35550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2017~2019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기본통계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2017 </a:t>
            </a:r>
            <a:r>
              <a:rPr lang="ko-KR" altLang="en-US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여가휴양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실태조사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2017 </a:t>
            </a:r>
            <a:r>
              <a:rPr lang="ko-KR" altLang="en-US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실태조사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2017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국립공원별 인지도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292B26-E075-45E3-B9B9-1E1CF43D8093}"/>
              </a:ext>
            </a:extLst>
          </p:cNvPr>
          <p:cNvSpPr/>
          <p:nvPr/>
        </p:nvSpPr>
        <p:spPr>
          <a:xfrm>
            <a:off x="1356352" y="3501743"/>
            <a:ext cx="25167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5A532D-77BA-4B5E-8E1B-624327BE3844}"/>
              </a:ext>
            </a:extLst>
          </p:cNvPr>
          <p:cNvSpPr txBox="1"/>
          <p:nvPr/>
        </p:nvSpPr>
        <p:spPr>
          <a:xfrm>
            <a:off x="1333092" y="3497307"/>
            <a:ext cx="2547492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비정형데이터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1C0C3C6-CA27-4D62-8342-8D554E38B2E3}"/>
              </a:ext>
            </a:extLst>
          </p:cNvPr>
          <p:cNvSpPr/>
          <p:nvPr/>
        </p:nvSpPr>
        <p:spPr>
          <a:xfrm>
            <a:off x="4065068" y="3501743"/>
            <a:ext cx="24678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3D36C-A5DD-4D25-97E2-F4F3F0E2D8FC}"/>
              </a:ext>
            </a:extLst>
          </p:cNvPr>
          <p:cNvSpPr txBox="1"/>
          <p:nvPr/>
        </p:nvSpPr>
        <p:spPr>
          <a:xfrm>
            <a:off x="4045338" y="3497307"/>
            <a:ext cx="2509017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비정형데이터</a:t>
            </a:r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30B46CC-B912-44D0-9133-2EE86989983F}"/>
              </a:ext>
            </a:extLst>
          </p:cNvPr>
          <p:cNvSpPr/>
          <p:nvPr/>
        </p:nvSpPr>
        <p:spPr>
          <a:xfrm>
            <a:off x="6746316" y="3501743"/>
            <a:ext cx="2509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52EF3EA-3382-44CC-9ACB-BBAE29B28439}"/>
              </a:ext>
            </a:extLst>
          </p:cNvPr>
          <p:cNvSpPr txBox="1"/>
          <p:nvPr/>
        </p:nvSpPr>
        <p:spPr>
          <a:xfrm>
            <a:off x="6731110" y="3497307"/>
            <a:ext cx="2522741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비정형데이터</a:t>
            </a:r>
            <a:endParaRPr lang="ko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BB2DEEF-1008-4A37-9E29-B781AE5CD100}"/>
              </a:ext>
            </a:extLst>
          </p:cNvPr>
          <p:cNvSpPr/>
          <p:nvPr/>
        </p:nvSpPr>
        <p:spPr>
          <a:xfrm>
            <a:off x="9437102" y="3501743"/>
            <a:ext cx="24648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C4C6129-CC85-4F73-ADD7-891F17BD536B}"/>
              </a:ext>
            </a:extLst>
          </p:cNvPr>
          <p:cNvSpPr txBox="1"/>
          <p:nvPr/>
        </p:nvSpPr>
        <p:spPr>
          <a:xfrm>
            <a:off x="9445155" y="3497307"/>
            <a:ext cx="2478681" cy="373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정형데이터</a:t>
            </a:r>
            <a:endParaRPr lang="ko-KR" altLang="en-US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17660E7-F88C-4959-B166-1AE645677A05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95514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830050D-B512-497E-BE51-53EA105C7F39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2930943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CEEE08B-DD38-4A18-9413-2324829EEC1F}"/>
              </a:ext>
            </a:extLst>
          </p:cNvPr>
          <p:cNvSpPr/>
          <p:nvPr/>
        </p:nvSpPr>
        <p:spPr>
          <a:xfrm>
            <a:off x="1736947" y="1382508"/>
            <a:ext cx="3695700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B8524A-4E3F-4F5D-8EAA-A60F901C1905}"/>
              </a:ext>
            </a:extLst>
          </p:cNvPr>
          <p:cNvSpPr/>
          <p:nvPr/>
        </p:nvSpPr>
        <p:spPr>
          <a:xfrm>
            <a:off x="1750556" y="2817928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형태소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FFCD42-D0FF-42FA-897B-6A1A1DB3541D}"/>
              </a:ext>
            </a:extLst>
          </p:cNvPr>
          <p:cNvSpPr/>
          <p:nvPr/>
        </p:nvSpPr>
        <p:spPr>
          <a:xfrm>
            <a:off x="3040513" y="2817928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형태소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3517CB-ACCD-43EE-9FCB-5778BFA3D772}"/>
              </a:ext>
            </a:extLst>
          </p:cNvPr>
          <p:cNvSpPr/>
          <p:nvPr/>
        </p:nvSpPr>
        <p:spPr>
          <a:xfrm>
            <a:off x="4330470" y="2817928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형태소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E13FB4-B5B1-4A04-B2FB-712376B3BCFB}"/>
              </a:ext>
            </a:extLst>
          </p:cNvPr>
          <p:cNvSpPr/>
          <p:nvPr/>
        </p:nvSpPr>
        <p:spPr>
          <a:xfrm>
            <a:off x="1750556" y="4193026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Number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91094D-B4CE-462F-9916-F12315D2158C}"/>
              </a:ext>
            </a:extLst>
          </p:cNvPr>
          <p:cNvSpPr/>
          <p:nvPr/>
        </p:nvSpPr>
        <p:spPr>
          <a:xfrm>
            <a:off x="3040513" y="4193026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Number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A7D06F-F054-4308-B2A3-0810029A5989}"/>
              </a:ext>
            </a:extLst>
          </p:cNvPr>
          <p:cNvSpPr/>
          <p:nvPr/>
        </p:nvSpPr>
        <p:spPr>
          <a:xfrm>
            <a:off x="4330470" y="4193026"/>
            <a:ext cx="1115786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Number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790E05-1DCA-4B5C-8687-48A3AE59F0FA}"/>
              </a:ext>
            </a:extLst>
          </p:cNvPr>
          <p:cNvSpPr/>
          <p:nvPr/>
        </p:nvSpPr>
        <p:spPr>
          <a:xfrm>
            <a:off x="1770511" y="5548056"/>
            <a:ext cx="3695700" cy="6477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000000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˙ ˙ ˙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00000NNN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03BE8765-90BA-4AEF-A6DA-ACE38F0DB67B}"/>
              </a:ext>
            </a:extLst>
          </p:cNvPr>
          <p:cNvSpPr/>
          <p:nvPr/>
        </p:nvSpPr>
        <p:spPr>
          <a:xfrm rot="5400000">
            <a:off x="3373832" y="4849050"/>
            <a:ext cx="489059" cy="647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93E24A-2FCC-4068-998B-A6D979B8E0CF}"/>
              </a:ext>
            </a:extLst>
          </p:cNvPr>
          <p:cNvSpPr txBox="1"/>
          <p:nvPr/>
        </p:nvSpPr>
        <p:spPr>
          <a:xfrm>
            <a:off x="4243383" y="4985220"/>
            <a:ext cx="216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Length Limit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설정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BDBA88-F3F2-409B-BD2E-C982F08B9ACC}"/>
              </a:ext>
            </a:extLst>
          </p:cNvPr>
          <p:cNvSpPr txBox="1"/>
          <p:nvPr/>
        </p:nvSpPr>
        <p:spPr>
          <a:xfrm>
            <a:off x="4263010" y="3678640"/>
            <a:ext cx="139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Tokenizing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4B10DF36-BF3A-4CFF-BBC9-849CA17BED1A}"/>
              </a:ext>
            </a:extLst>
          </p:cNvPr>
          <p:cNvSpPr/>
          <p:nvPr/>
        </p:nvSpPr>
        <p:spPr>
          <a:xfrm rot="5400000">
            <a:off x="3373832" y="3536872"/>
            <a:ext cx="489059" cy="647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8820DCF-74B6-4A89-8881-2A7427BECA23}"/>
              </a:ext>
            </a:extLst>
          </p:cNvPr>
          <p:cNvSpPr/>
          <p:nvPr/>
        </p:nvSpPr>
        <p:spPr>
          <a:xfrm rot="5400000">
            <a:off x="3340267" y="2068924"/>
            <a:ext cx="489059" cy="6477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561EA7B-6ADC-4F5C-B686-7E41038724B7}"/>
              </a:ext>
            </a:extLst>
          </p:cNvPr>
          <p:cNvGrpSpPr/>
          <p:nvPr/>
        </p:nvGrpSpPr>
        <p:grpSpPr>
          <a:xfrm>
            <a:off x="6128698" y="1373619"/>
            <a:ext cx="3959367" cy="369332"/>
            <a:chOff x="7768530" y="1660567"/>
            <a:chExt cx="3959367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33B489-BC63-4D4F-AE98-685F5750852B}"/>
                </a:ext>
              </a:extLst>
            </p:cNvPr>
            <p:cNvSpPr txBox="1"/>
            <p:nvPr/>
          </p:nvSpPr>
          <p:spPr>
            <a:xfrm>
              <a:off x="8340161" y="1660567"/>
              <a:ext cx="3387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한국어 단어는 형태소로 구성된다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34FD00A-BBED-4B1E-AF4C-80625AE18C5A}"/>
                </a:ext>
              </a:extLst>
            </p:cNvPr>
            <p:cNvSpPr txBox="1"/>
            <p:nvPr/>
          </p:nvSpPr>
          <p:spPr>
            <a:xfrm>
              <a:off x="7768530" y="1660567"/>
              <a:ext cx="4901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S1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3548A37-F98F-4111-875C-28C43D4DC4DD}"/>
              </a:ext>
            </a:extLst>
          </p:cNvPr>
          <p:cNvGrpSpPr/>
          <p:nvPr/>
        </p:nvGrpSpPr>
        <p:grpSpPr>
          <a:xfrm>
            <a:off x="6135614" y="1912367"/>
            <a:ext cx="4534347" cy="646331"/>
            <a:chOff x="7781728" y="2115313"/>
            <a:chExt cx="3207627" cy="6463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93C98E-96FA-4582-845A-C3F47EFA8369}"/>
                </a:ext>
              </a:extLst>
            </p:cNvPr>
            <p:cNvSpPr txBox="1"/>
            <p:nvPr/>
          </p:nvSpPr>
          <p:spPr>
            <a:xfrm>
              <a:off x="8099248" y="2115313"/>
              <a:ext cx="2890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형태소는 명사와 동사 등으로 구성된다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E7FC83-FED0-4923-8B37-FB65B0440422}"/>
                </a:ext>
              </a:extLst>
            </p:cNvPr>
            <p:cNvSpPr txBox="1"/>
            <p:nvPr/>
          </p:nvSpPr>
          <p:spPr>
            <a:xfrm>
              <a:off x="7781728" y="2128929"/>
              <a:ext cx="341822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S2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F5F30D90-3144-480C-8756-F9140F9C865A}"/>
              </a:ext>
            </a:extLst>
          </p:cNvPr>
          <p:cNvGrpSpPr/>
          <p:nvPr/>
        </p:nvGrpSpPr>
        <p:grpSpPr>
          <a:xfrm>
            <a:off x="6102687" y="4619901"/>
            <a:ext cx="4282545" cy="584232"/>
            <a:chOff x="8056954" y="4381714"/>
            <a:chExt cx="3317623" cy="78345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6B7738A-F3F5-40B9-8D5F-93AC91128C88}"/>
                </a:ext>
              </a:extLst>
            </p:cNvPr>
            <p:cNvSpPr/>
            <p:nvPr/>
          </p:nvSpPr>
          <p:spPr>
            <a:xfrm>
              <a:off x="8056954" y="4381714"/>
              <a:ext cx="982530" cy="4952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한국어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1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B4B1BBA-0079-4E27-9086-BD610EFB3B6D}"/>
                </a:ext>
              </a:extLst>
            </p:cNvPr>
            <p:cNvSpPr/>
            <p:nvPr/>
          </p:nvSpPr>
          <p:spPr>
            <a:xfrm>
              <a:off x="9199902" y="4381714"/>
              <a:ext cx="887779" cy="495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단어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2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F55730B-D7B7-4169-BE17-D9F30A5B3B90}"/>
                </a:ext>
              </a:extLst>
            </p:cNvPr>
            <p:cNvSpPr/>
            <p:nvPr/>
          </p:nvSpPr>
          <p:spPr>
            <a:xfrm>
              <a:off x="10108744" y="4385249"/>
              <a:ext cx="762728" cy="4952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는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3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D8D40C2-4D7E-4393-823F-AF7899DC3278}"/>
                </a:ext>
              </a:extLst>
            </p:cNvPr>
            <p:cNvSpPr txBox="1"/>
            <p:nvPr/>
          </p:nvSpPr>
          <p:spPr>
            <a:xfrm>
              <a:off x="10890623" y="4422258"/>
              <a:ext cx="483954" cy="74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····</a:t>
              </a:r>
              <a:endPara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endPara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D75FC7E-D763-4934-95AD-4814C77B9778}"/>
              </a:ext>
            </a:extLst>
          </p:cNvPr>
          <p:cNvSpPr txBox="1"/>
          <p:nvPr/>
        </p:nvSpPr>
        <p:spPr>
          <a:xfrm>
            <a:off x="5438322" y="4337786"/>
            <a:ext cx="48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····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42" name="표 141">
            <a:extLst>
              <a:ext uri="{FF2B5EF4-FFF2-40B4-BE49-F238E27FC236}">
                <a16:creationId xmlns:a16="http://schemas.microsoft.com/office/drawing/2014/main" id="{77E10262-48AC-49F4-967A-5AC591A3E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68320"/>
              </p:ext>
            </p:extLst>
          </p:nvPr>
        </p:nvGraphicFramePr>
        <p:xfrm>
          <a:off x="6224629" y="5519277"/>
          <a:ext cx="385355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355">
                  <a:extLst>
                    <a:ext uri="{9D8B030D-6E8A-4147-A177-3AD203B41FA5}">
                      <a16:colId xmlns:a16="http://schemas.microsoft.com/office/drawing/2014/main" val="3771086313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4208552967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1726029015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1102267677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2970602941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1153405627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4278709862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2418211987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1492951647"/>
                    </a:ext>
                  </a:extLst>
                </a:gridCol>
                <a:gridCol w="385355">
                  <a:extLst>
                    <a:ext uri="{9D8B030D-6E8A-4147-A177-3AD203B41FA5}">
                      <a16:colId xmlns:a16="http://schemas.microsoft.com/office/drawing/2014/main" val="1160599768"/>
                    </a:ext>
                  </a:extLst>
                </a:gridCol>
              </a:tblGrid>
              <a:tr h="341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5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6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20648"/>
                  </a:ext>
                </a:extLst>
              </a:tr>
              <a:tr h="341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7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8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9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5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6</a:t>
                      </a:r>
                      <a:endParaRPr lang="ko-KR" altLang="en-US" sz="18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328779"/>
                  </a:ext>
                </a:extLst>
              </a:tr>
            </a:tbl>
          </a:graphicData>
        </a:graphic>
      </p:graphicFrame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49034E3-BE15-4CED-9B91-E39FD2BD1BCD}"/>
              </a:ext>
            </a:extLst>
          </p:cNvPr>
          <p:cNvGrpSpPr/>
          <p:nvPr/>
        </p:nvGrpSpPr>
        <p:grpSpPr>
          <a:xfrm>
            <a:off x="6078089" y="4144511"/>
            <a:ext cx="4342663" cy="646331"/>
            <a:chOff x="8077209" y="4622818"/>
            <a:chExt cx="3026624" cy="646331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EBABEE8-8A8D-48BD-BED7-996A81CD6B03}"/>
                </a:ext>
              </a:extLst>
            </p:cNvPr>
            <p:cNvSpPr/>
            <p:nvPr/>
          </p:nvSpPr>
          <p:spPr>
            <a:xfrm>
              <a:off x="8077209" y="4637058"/>
              <a:ext cx="8995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형태소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7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9E9DBBF-D19D-45F0-B8BC-EF04668F19CD}"/>
                </a:ext>
              </a:extLst>
            </p:cNvPr>
            <p:cNvSpPr/>
            <p:nvPr/>
          </p:nvSpPr>
          <p:spPr>
            <a:xfrm>
              <a:off x="9131831" y="4637058"/>
              <a:ext cx="6861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는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3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E1C863D-EA74-4E52-987F-6BAF65E312F0}"/>
                </a:ext>
              </a:extLst>
            </p:cNvPr>
            <p:cNvSpPr/>
            <p:nvPr/>
          </p:nvSpPr>
          <p:spPr>
            <a:xfrm>
              <a:off x="9942797" y="4637058"/>
              <a:ext cx="7588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명사 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8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B6F1352-391D-48DF-BCFA-7471FB269F1C}"/>
                </a:ext>
              </a:extLst>
            </p:cNvPr>
            <p:cNvSpPr txBox="1"/>
            <p:nvPr/>
          </p:nvSpPr>
          <p:spPr>
            <a:xfrm>
              <a:off x="10619879" y="4622818"/>
              <a:ext cx="483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···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·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C2648D-C44B-47EA-97C1-700E84E19A99}"/>
              </a:ext>
            </a:extLst>
          </p:cNvPr>
          <p:cNvGrpSpPr/>
          <p:nvPr/>
        </p:nvGrpSpPr>
        <p:grpSpPr>
          <a:xfrm>
            <a:off x="6078089" y="2798142"/>
            <a:ext cx="4891657" cy="998052"/>
            <a:chOff x="6078089" y="2798142"/>
            <a:chExt cx="4891657" cy="99805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97AC9EA-9F1A-42C9-B149-D1C6EA2B14B2}"/>
                </a:ext>
              </a:extLst>
            </p:cNvPr>
            <p:cNvSpPr txBox="1"/>
            <p:nvPr/>
          </p:nvSpPr>
          <p:spPr>
            <a:xfrm>
              <a:off x="6186277" y="3392351"/>
              <a:ext cx="703647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1D29F4E-FC2E-468B-8EFE-2709A3FD1C3D}"/>
                </a:ext>
              </a:extLst>
            </p:cNvPr>
            <p:cNvSpPr txBox="1"/>
            <p:nvPr/>
          </p:nvSpPr>
          <p:spPr>
            <a:xfrm>
              <a:off x="7053428" y="3392351"/>
              <a:ext cx="499290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FAA330-EBFF-40D9-B496-DDCCDD112949}"/>
                </a:ext>
              </a:extLst>
            </p:cNvPr>
            <p:cNvSpPr txBox="1"/>
            <p:nvPr/>
          </p:nvSpPr>
          <p:spPr>
            <a:xfrm>
              <a:off x="7699621" y="3403389"/>
              <a:ext cx="55770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E9D5A6E-6E22-4480-BA96-2A14576D2B0D}"/>
                </a:ext>
              </a:extLst>
            </p:cNvPr>
            <p:cNvSpPr txBox="1"/>
            <p:nvPr/>
          </p:nvSpPr>
          <p:spPr>
            <a:xfrm>
              <a:off x="8989064" y="3401459"/>
              <a:ext cx="49383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0612252-FCBC-4A1F-8819-49AC866A0072}"/>
                </a:ext>
              </a:extLst>
            </p:cNvPr>
            <p:cNvSpPr txBox="1"/>
            <p:nvPr/>
          </p:nvSpPr>
          <p:spPr>
            <a:xfrm>
              <a:off x="8390010" y="3399323"/>
              <a:ext cx="466373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8BBED3C-71E9-426E-9D30-2D4D48C1C14B}"/>
                </a:ext>
              </a:extLst>
            </p:cNvPr>
            <p:cNvSpPr txBox="1"/>
            <p:nvPr/>
          </p:nvSpPr>
          <p:spPr>
            <a:xfrm>
              <a:off x="10078179" y="3414846"/>
              <a:ext cx="679493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F5C58B9-A0D9-4B61-9620-4F9ADE0E97A5}"/>
                </a:ext>
              </a:extLst>
            </p:cNvPr>
            <p:cNvSpPr txBox="1"/>
            <p:nvPr/>
          </p:nvSpPr>
          <p:spPr>
            <a:xfrm>
              <a:off x="9633093" y="3400047"/>
              <a:ext cx="31614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9AD9986-E351-4A38-BDEE-1433788DE1F2}"/>
                </a:ext>
              </a:extLst>
            </p:cNvPr>
            <p:cNvSpPr/>
            <p:nvPr/>
          </p:nvSpPr>
          <p:spPr>
            <a:xfrm>
              <a:off x="6147254" y="3384778"/>
              <a:ext cx="8347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형태소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D74B4A-4DF5-49CE-BB94-462362034BC9}"/>
                </a:ext>
              </a:extLst>
            </p:cNvPr>
            <p:cNvSpPr/>
            <p:nvPr/>
          </p:nvSpPr>
          <p:spPr>
            <a:xfrm>
              <a:off x="7053428" y="3398950"/>
              <a:ext cx="6381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는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B88C138-E952-453C-A6E3-61AA74C5ED7F}"/>
                </a:ext>
              </a:extLst>
            </p:cNvPr>
            <p:cNvSpPr/>
            <p:nvPr/>
          </p:nvSpPr>
          <p:spPr>
            <a:xfrm>
              <a:off x="7682608" y="3414511"/>
              <a:ext cx="800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명사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69AC159-F4F2-42F4-89D4-8DB6C78082F9}"/>
                </a:ext>
              </a:extLst>
            </p:cNvPr>
            <p:cNvSpPr/>
            <p:nvPr/>
          </p:nvSpPr>
          <p:spPr>
            <a:xfrm>
              <a:off x="8367595" y="3426862"/>
              <a:ext cx="645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와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F483308-D7EE-424F-B665-CE4EEE4DAAFE}"/>
                </a:ext>
              </a:extLst>
            </p:cNvPr>
            <p:cNvSpPr/>
            <p:nvPr/>
          </p:nvSpPr>
          <p:spPr>
            <a:xfrm>
              <a:off x="8965785" y="3426862"/>
              <a:ext cx="746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구성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9A42205-00B8-45ED-B3C8-EFD479402743}"/>
                </a:ext>
              </a:extLst>
            </p:cNvPr>
            <p:cNvSpPr/>
            <p:nvPr/>
          </p:nvSpPr>
          <p:spPr>
            <a:xfrm>
              <a:off x="10067307" y="3423438"/>
              <a:ext cx="9024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ㄴ다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EEFA03-9224-4B4C-BEFA-A7B2C3618FE8}"/>
                </a:ext>
              </a:extLst>
            </p:cNvPr>
            <p:cNvSpPr/>
            <p:nvPr/>
          </p:nvSpPr>
          <p:spPr>
            <a:xfrm>
              <a:off x="9608733" y="3426862"/>
              <a:ext cx="3722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되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A3C46B-972F-4975-85AA-87B76BAA15B5}"/>
                </a:ext>
              </a:extLst>
            </p:cNvPr>
            <p:cNvSpPr txBox="1"/>
            <p:nvPr/>
          </p:nvSpPr>
          <p:spPr>
            <a:xfrm>
              <a:off x="7051863" y="2798225"/>
              <a:ext cx="64682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7E1F65-9B34-4580-A3B9-67B5FC4F08F1}"/>
                </a:ext>
              </a:extLst>
            </p:cNvPr>
            <p:cNvSpPr txBox="1"/>
            <p:nvPr/>
          </p:nvSpPr>
          <p:spPr>
            <a:xfrm>
              <a:off x="7864072" y="2798225"/>
              <a:ext cx="47246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B812E6D-EA0B-4B4D-93F5-D0DFA5FF4841}"/>
                </a:ext>
              </a:extLst>
            </p:cNvPr>
            <p:cNvSpPr txBox="1"/>
            <p:nvPr/>
          </p:nvSpPr>
          <p:spPr>
            <a:xfrm>
              <a:off x="8496230" y="2798225"/>
              <a:ext cx="47246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3A5F77-405A-4F16-9490-53328C494A26}"/>
                </a:ext>
              </a:extLst>
            </p:cNvPr>
            <p:cNvSpPr txBox="1"/>
            <p:nvPr/>
          </p:nvSpPr>
          <p:spPr>
            <a:xfrm>
              <a:off x="9128388" y="2798142"/>
              <a:ext cx="39892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4E645D3-E7E8-410B-8240-1B48EB6C23E1}"/>
                </a:ext>
              </a:extLst>
            </p:cNvPr>
            <p:cNvSpPr txBox="1"/>
            <p:nvPr/>
          </p:nvSpPr>
          <p:spPr>
            <a:xfrm>
              <a:off x="9698976" y="2798142"/>
              <a:ext cx="64343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48E63B9-378B-4A97-915E-69FAFFE215B3}"/>
                </a:ext>
              </a:extLst>
            </p:cNvPr>
            <p:cNvSpPr/>
            <p:nvPr/>
          </p:nvSpPr>
          <p:spPr>
            <a:xfrm>
              <a:off x="7074296" y="2798225"/>
              <a:ext cx="6468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단어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C9DC1B0-A432-47B3-90C0-CA095A598BAB}"/>
                </a:ext>
              </a:extLst>
            </p:cNvPr>
            <p:cNvSpPr/>
            <p:nvPr/>
          </p:nvSpPr>
          <p:spPr>
            <a:xfrm>
              <a:off x="9657774" y="2809444"/>
              <a:ext cx="9024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ㄴ다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1FCDB64-F50E-4EAE-B62B-76923300FD2F}"/>
                </a:ext>
              </a:extLst>
            </p:cNvPr>
            <p:cNvSpPr/>
            <p:nvPr/>
          </p:nvSpPr>
          <p:spPr>
            <a:xfrm>
              <a:off x="7864072" y="2798225"/>
              <a:ext cx="637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는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2E3FBD-B663-4EE0-9567-BDAA1B701ACD}"/>
                </a:ext>
              </a:extLst>
            </p:cNvPr>
            <p:cNvSpPr/>
            <p:nvPr/>
          </p:nvSpPr>
          <p:spPr>
            <a:xfrm>
              <a:off x="8430800" y="2798142"/>
              <a:ext cx="6378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구성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A4C553A-E554-45CC-B628-CEF9A6A00B61}"/>
                </a:ext>
              </a:extLst>
            </p:cNvPr>
            <p:cNvSpPr/>
            <p:nvPr/>
          </p:nvSpPr>
          <p:spPr>
            <a:xfrm>
              <a:off x="9145833" y="2798142"/>
              <a:ext cx="5297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되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77ED3D4-9649-45B8-BC09-F498E98BC118}"/>
                </a:ext>
              </a:extLst>
            </p:cNvPr>
            <p:cNvGrpSpPr/>
            <p:nvPr/>
          </p:nvGrpSpPr>
          <p:grpSpPr>
            <a:xfrm>
              <a:off x="6078089" y="2798225"/>
              <a:ext cx="908544" cy="380551"/>
              <a:chOff x="6070049" y="2753832"/>
              <a:chExt cx="908544" cy="380551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7790559-604E-4A9E-831A-E0B712D584CF}"/>
                  </a:ext>
                </a:extLst>
              </p:cNvPr>
              <p:cNvSpPr txBox="1"/>
              <p:nvPr/>
            </p:nvSpPr>
            <p:spPr>
              <a:xfrm>
                <a:off x="6174289" y="2753832"/>
                <a:ext cx="700064" cy="369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B1C1D11-A81B-4735-806F-2F21B9EE8935}"/>
                  </a:ext>
                </a:extLst>
              </p:cNvPr>
              <p:cNvSpPr txBox="1"/>
              <p:nvPr/>
            </p:nvSpPr>
            <p:spPr>
              <a:xfrm>
                <a:off x="6070049" y="2765051"/>
                <a:ext cx="908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한국어</a:t>
                </a: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6F63C7-DB5C-4846-B392-E2AFB35364E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C467DB-2E71-4272-BF3F-E62C05150FE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A45BCF-0F7A-44F6-B898-E0F3D31B6015}"/>
              </a:ext>
            </a:extLst>
          </p:cNvPr>
          <p:cNvSpPr txBox="1"/>
          <p:nvPr/>
        </p:nvSpPr>
        <p:spPr>
          <a:xfrm>
            <a:off x="1026365" y="16274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261DA74-7B76-4214-B4AD-BE01E4277049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12132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39E7DFC-86A2-4AA3-AC82-ADECE7F359C1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E940369-A7CC-4BC7-AB5B-D94EF60C38F5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13198A4-5B67-4964-B93E-AB1518E9B1A8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CCD44773-9C8F-46D9-A0F4-678BCA387EC7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D9FB407-0F70-41E2-8706-BD2800FE548A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07985590-E1D1-41A2-8AD3-E7288CF72A05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B4B20D55-BD75-4EFC-956B-B64EE11BBCDD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3074902E-C57B-4A7C-B222-96F4EFAC815D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4B0ED9E4-0EAE-4A1A-A4B4-C4FF244F3674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5277DDFC-6B9E-435D-9B9E-5A8EC4150B44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7FA082A4-4EFF-41F9-83F4-49B2273545C3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D1B4CF9-5E7F-41D6-83B4-A02F19C88E16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C7BDF13-2A6A-49FE-8F1D-925322E4ED5C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25566416-1BD7-4915-9A7B-15439B1FD76E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E7798802-512C-436A-9C12-427B9F48CAF1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1B05A993-3D98-4E08-94C7-686E1D53D255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4F0F3DDE-9BF0-452E-8546-FFF2C11C5E23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3036FCDA-E434-439B-86A8-54ABA45A23E6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28F87212-40A6-4950-A06F-A4D95EE5D70F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5CE4FF02-9647-4726-A6CC-EA8360225D43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B8EAAB28-B2AE-445D-986B-F48573FB718A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4C24CEF-E565-449D-961B-0178D356073F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1F2720C-B220-4156-9782-7E9D438D4DF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0B65EA2-8C9A-4663-A9DA-AA05D396E6BE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31" name="이등변 삼각형 15">
                  <a:extLst>
                    <a:ext uri="{FF2B5EF4-FFF2-40B4-BE49-F238E27FC236}">
                      <a16:creationId xmlns:a16="http://schemas.microsoft.com/office/drawing/2014/main" id="{9D29E837-C270-497B-968A-2934F1C3A69E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이등변 삼각형 131">
                  <a:extLst>
                    <a:ext uri="{FF2B5EF4-FFF2-40B4-BE49-F238E27FC236}">
                      <a16:creationId xmlns:a16="http://schemas.microsoft.com/office/drawing/2014/main" id="{A033607F-2C64-4181-8608-3E4429A16A78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CBF3084-C969-4FC5-97EC-B9F95C0A1FAA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1CA14D3-D124-46CD-81AC-3AE8D3A535E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B0E4115-D50D-4402-A083-31B6124B702B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7" name="이등변 삼각형 15">
                  <a:extLst>
                    <a:ext uri="{FF2B5EF4-FFF2-40B4-BE49-F238E27FC236}">
                      <a16:creationId xmlns:a16="http://schemas.microsoft.com/office/drawing/2014/main" id="{66C37324-40B8-41E3-B78B-5C667B449971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이등변 삼각형 127">
                  <a:extLst>
                    <a:ext uri="{FF2B5EF4-FFF2-40B4-BE49-F238E27FC236}">
                      <a16:creationId xmlns:a16="http://schemas.microsoft.com/office/drawing/2014/main" id="{C9FD97C2-ABB9-46C2-9687-40ECEAADC1E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5670754-4E4D-4013-82D9-5848139163A1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ECD597BE-1F42-48A4-AD45-F159C0AE0426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63967680-004C-4C89-A47C-01D3CD4AF147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B432AF1-B81B-4B6B-87E6-3B85711B9536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AC1A4DF-B595-44D7-A508-DEAB8334B8A4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08A0EC7B-4B0B-4183-8AE5-BF2D6453C1F3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현 101">
              <a:extLst>
                <a:ext uri="{FF2B5EF4-FFF2-40B4-BE49-F238E27FC236}">
                  <a16:creationId xmlns:a16="http://schemas.microsoft.com/office/drawing/2014/main" id="{495916F7-717D-4479-8820-B9F6F37B72D5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00C3E45-2068-4BE7-B4C3-6462874D5DC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F543F876-A4F4-4C43-A086-17E89C601C07}"/>
              </a:ext>
            </a:extLst>
          </p:cNvPr>
          <p:cNvSpPr txBox="1"/>
          <p:nvPr/>
        </p:nvSpPr>
        <p:spPr>
          <a:xfrm>
            <a:off x="7251700" y="6611779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네이버</a:t>
            </a:r>
            <a:r>
              <a:rPr lang="en-US" altLang="ko-KR" sz="1000" dirty="0"/>
              <a:t>/</a:t>
            </a:r>
            <a:r>
              <a:rPr lang="ko-KR" altLang="en-US" sz="1000" dirty="0"/>
              <a:t>다음 블로그 </a:t>
            </a:r>
            <a:r>
              <a:rPr lang="en-US" altLang="ko-KR" sz="1000" dirty="0"/>
              <a:t>: </a:t>
            </a:r>
            <a:r>
              <a:rPr lang="ko-KR" altLang="en-US" sz="1000" dirty="0"/>
              <a:t>키워드</a:t>
            </a:r>
            <a:r>
              <a:rPr lang="en-US" altLang="ko-KR" sz="1000" dirty="0"/>
              <a:t>=“</a:t>
            </a:r>
            <a:r>
              <a:rPr lang="ko-KR" altLang="en-US" sz="1000" dirty="0" err="1"/>
              <a:t>둘레길</a:t>
            </a:r>
            <a:r>
              <a:rPr lang="en-US" altLang="ko-KR" sz="1000" dirty="0"/>
              <a:t>”</a:t>
            </a:r>
            <a:endParaRPr lang="ko-KR" altLang="en-US" sz="10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DC8B398-F45A-489D-B17E-D6FC6C1A33C4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519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6C20F4-496D-443A-AC3A-D34166AB4B45}"/>
              </a:ext>
            </a:extLst>
          </p:cNvPr>
          <p:cNvSpPr/>
          <p:nvPr/>
        </p:nvSpPr>
        <p:spPr>
          <a:xfrm>
            <a:off x="0" y="1213389"/>
            <a:ext cx="12192000" cy="30173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9D6558-D34C-4764-BC40-94C9A54BF36D}"/>
              </a:ext>
            </a:extLst>
          </p:cNvPr>
          <p:cNvSpPr txBox="1"/>
          <p:nvPr/>
        </p:nvSpPr>
        <p:spPr>
          <a:xfrm>
            <a:off x="3230175" y="2634272"/>
            <a:ext cx="5960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국립공원 이용객의 방문 빈도를 높이거나</a:t>
            </a:r>
            <a:endParaRPr lang="en-US" altLang="ko-KR" sz="2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비이용자</a:t>
            </a:r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들의 방문율을 높이는 것</a:t>
            </a:r>
            <a:endParaRPr lang="en-US" altLang="ko-KR" sz="2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9067C0-4A2C-442A-8455-A00E8B27461F}"/>
              </a:ext>
            </a:extLst>
          </p:cNvPr>
          <p:cNvSpPr txBox="1"/>
          <p:nvPr/>
        </p:nvSpPr>
        <p:spPr>
          <a:xfrm>
            <a:off x="1026365" y="16274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공모주제의 재정의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D103039-797F-4DC5-A434-75C3FCE204FD}"/>
              </a:ext>
            </a:extLst>
          </p:cNvPr>
          <p:cNvSpPr txBox="1"/>
          <p:nvPr/>
        </p:nvSpPr>
        <p:spPr>
          <a:xfrm>
            <a:off x="1036416" y="66167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들어가기 전에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B5B85A-C877-4FD8-A8AF-4F0705BD495E}"/>
              </a:ext>
            </a:extLst>
          </p:cNvPr>
          <p:cNvSpPr txBox="1"/>
          <p:nvPr/>
        </p:nvSpPr>
        <p:spPr>
          <a:xfrm>
            <a:off x="2897725" y="3655085"/>
            <a:ext cx="63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우리는 국립공원 비이용자들의 방문율을 높이는 것에 초점을 둠 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B939488-5727-4353-96BC-9A4169F6A798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281659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65069A6-3BF8-4E12-8CF8-D9E8F247A03F}"/>
              </a:ext>
            </a:extLst>
          </p:cNvPr>
          <p:cNvSpPr txBox="1"/>
          <p:nvPr/>
        </p:nvSpPr>
        <p:spPr>
          <a:xfrm>
            <a:off x="950400" y="4255064"/>
            <a:ext cx="1068465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WHY? </a:t>
            </a:r>
          </a:p>
          <a:p>
            <a:pPr algn="ctr"/>
            <a:endParaRPr lang="en-US" altLang="ko-KR" sz="11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국립공원은 </a:t>
            </a:r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공공자원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으로서 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성별</a:t>
            </a:r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연령 등의 조건과 상관없이 모든 국민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들이 동등하게 누릴 수 있어야 하며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 </a:t>
            </a:r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환경을 조성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하는 것이 국립공원공단의 역할이다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E21123-1026-4A9F-8E19-05415F322BA2}"/>
              </a:ext>
            </a:extLst>
          </p:cNvPr>
          <p:cNvSpPr txBox="1"/>
          <p:nvPr/>
        </p:nvSpPr>
        <p:spPr>
          <a:xfrm>
            <a:off x="1635855" y="5992146"/>
            <a:ext cx="89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환경 조성은 교통이나 시설 등의 </a:t>
            </a:r>
            <a:r>
              <a:rPr lang="ko-KR" altLang="en-US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물리적인 인프라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뿐만 아니라 </a:t>
            </a:r>
            <a:r>
              <a:rPr lang="ko-KR" altLang="en-US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컨텐츠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까지 조성하는 것이다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57B36-326A-4E38-9D02-75453474C415}"/>
              </a:ext>
            </a:extLst>
          </p:cNvPr>
          <p:cNvSpPr txBox="1"/>
          <p:nvPr/>
        </p:nvSpPr>
        <p:spPr>
          <a:xfrm>
            <a:off x="3988501" y="1356079"/>
            <a:ext cx="421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주제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</a:t>
            </a:r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활성화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318665-2C65-4618-9343-29D033B85906}"/>
              </a:ext>
            </a:extLst>
          </p:cNvPr>
          <p:cNvSpPr txBox="1"/>
          <p:nvPr/>
        </p:nvSpPr>
        <p:spPr>
          <a:xfrm>
            <a:off x="4796776" y="2060494"/>
            <a:ext cx="2816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활성화란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?</a:t>
            </a:r>
            <a:endParaRPr lang="ko-KR" altLang="en-US" sz="2800" b="1" u="sng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4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D21D08-3610-4107-8F8D-D38919FE90E9}"/>
              </a:ext>
            </a:extLst>
          </p:cNvPr>
          <p:cNvSpPr/>
          <p:nvPr/>
        </p:nvSpPr>
        <p:spPr>
          <a:xfrm>
            <a:off x="569063" y="4089979"/>
            <a:ext cx="3391248" cy="696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감성분석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FFA61FA-AB2E-4DBB-BF59-5BD6B7C6FB73}"/>
              </a:ext>
            </a:extLst>
          </p:cNvPr>
          <p:cNvSpPr/>
          <p:nvPr/>
        </p:nvSpPr>
        <p:spPr>
          <a:xfrm>
            <a:off x="533465" y="2911788"/>
            <a:ext cx="3426845" cy="606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토픽분석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82377B-D4C1-4075-951E-917186A6AE0F}"/>
              </a:ext>
            </a:extLst>
          </p:cNvPr>
          <p:cNvSpPr/>
          <p:nvPr/>
        </p:nvSpPr>
        <p:spPr>
          <a:xfrm>
            <a:off x="533465" y="1654068"/>
            <a:ext cx="3426845" cy="6482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Output: 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긍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부정 토픽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2FA561D7-68D0-4665-A747-DAF6F237579B}"/>
              </a:ext>
            </a:extLst>
          </p:cNvPr>
          <p:cNvSpPr/>
          <p:nvPr/>
        </p:nvSpPr>
        <p:spPr>
          <a:xfrm rot="5400000" flipH="1">
            <a:off x="2025604" y="2248783"/>
            <a:ext cx="367899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 descr="LSTM모델에 대한 이미지 검색결과">
            <a:extLst>
              <a:ext uri="{FF2B5EF4-FFF2-40B4-BE49-F238E27FC236}">
                <a16:creationId xmlns:a16="http://schemas.microsoft.com/office/drawing/2014/main" id="{4E38B290-514A-4954-9B23-00CFA2DE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264" y="3182899"/>
            <a:ext cx="2664708" cy="1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3D5F549-A52B-435A-A928-F8B2F39554E0}"/>
              </a:ext>
            </a:extLst>
          </p:cNvPr>
          <p:cNvSpPr/>
          <p:nvPr/>
        </p:nvSpPr>
        <p:spPr>
          <a:xfrm>
            <a:off x="4426475" y="2358408"/>
            <a:ext cx="7041600" cy="369054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A831CF-A405-46AD-90CB-41956C8BAB14}"/>
              </a:ext>
            </a:extLst>
          </p:cNvPr>
          <p:cNvSpPr/>
          <p:nvPr/>
        </p:nvSpPr>
        <p:spPr>
          <a:xfrm>
            <a:off x="9054054" y="5478699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&lt;GRU Model&gt;</a:t>
            </a:r>
            <a:endParaRPr lang="ko-KR" altLang="en-US" dirty="0">
              <a:solidFill>
                <a:srgbClr val="073D1B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4" name="십자형 63">
            <a:extLst>
              <a:ext uri="{FF2B5EF4-FFF2-40B4-BE49-F238E27FC236}">
                <a16:creationId xmlns:a16="http://schemas.microsoft.com/office/drawing/2014/main" id="{43AC024E-F4E0-4254-8C07-E46C39254214}"/>
              </a:ext>
            </a:extLst>
          </p:cNvPr>
          <p:cNvSpPr/>
          <p:nvPr/>
        </p:nvSpPr>
        <p:spPr>
          <a:xfrm>
            <a:off x="8060112" y="3724621"/>
            <a:ext cx="430154" cy="400048"/>
          </a:xfrm>
          <a:prstGeom prst="plus">
            <a:avLst>
              <a:gd name="adj" fmla="val 35884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5A2E33-0472-445D-AB4E-1EBD1F8DB5D5}"/>
              </a:ext>
            </a:extLst>
          </p:cNvPr>
          <p:cNvSpPr/>
          <p:nvPr/>
        </p:nvSpPr>
        <p:spPr>
          <a:xfrm>
            <a:off x="4624706" y="2578726"/>
            <a:ext cx="886692" cy="3607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Output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0DD5EE-6F8A-4119-83A0-1F1DFC6C47DE}"/>
              </a:ext>
            </a:extLst>
          </p:cNvPr>
          <p:cNvSpPr/>
          <p:nvPr/>
        </p:nvSpPr>
        <p:spPr>
          <a:xfrm>
            <a:off x="5643725" y="2578725"/>
            <a:ext cx="5448702" cy="3607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긍정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부정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중립 문장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833C0BA-C4FC-4F6D-B560-97C35385A78A}"/>
              </a:ext>
            </a:extLst>
          </p:cNvPr>
          <p:cNvSpPr/>
          <p:nvPr/>
        </p:nvSpPr>
        <p:spPr>
          <a:xfrm>
            <a:off x="4426474" y="1646764"/>
            <a:ext cx="7041600" cy="478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RNN Model</a:t>
            </a:r>
            <a:endParaRPr lang="ko-KR" altLang="en-US" b="1" dirty="0">
              <a:solidFill>
                <a:srgbClr val="073D1B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281823F-8463-4121-9255-1CDAD86D256D}"/>
              </a:ext>
            </a:extLst>
          </p:cNvPr>
          <p:cNvSpPr/>
          <p:nvPr/>
        </p:nvSpPr>
        <p:spPr>
          <a:xfrm>
            <a:off x="569061" y="5341977"/>
            <a:ext cx="3391249" cy="696899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Input: 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관련 포스트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BC9A2119-D383-429F-99D8-97A3B5DD1254}"/>
              </a:ext>
            </a:extLst>
          </p:cNvPr>
          <p:cNvSpPr/>
          <p:nvPr/>
        </p:nvSpPr>
        <p:spPr>
          <a:xfrm rot="5400000" flipH="1">
            <a:off x="2025604" y="3453646"/>
            <a:ext cx="367899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CCBDE55B-E1A1-4A6E-819F-3DD092D7A0D9}"/>
              </a:ext>
            </a:extLst>
          </p:cNvPr>
          <p:cNvSpPr/>
          <p:nvPr/>
        </p:nvSpPr>
        <p:spPr>
          <a:xfrm rot="5400000" flipH="1">
            <a:off x="2032104" y="4742477"/>
            <a:ext cx="354900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6E8956-7070-4C19-960E-736F6003F90C}"/>
              </a:ext>
            </a:extLst>
          </p:cNvPr>
          <p:cNvSpPr/>
          <p:nvPr/>
        </p:nvSpPr>
        <p:spPr>
          <a:xfrm>
            <a:off x="8538455" y="4944755"/>
            <a:ext cx="2553972" cy="3607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형태소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A685B04-6B85-4190-8095-71348452D8AF}"/>
              </a:ext>
            </a:extLst>
          </p:cNvPr>
          <p:cNvSpPr/>
          <p:nvPr/>
        </p:nvSpPr>
        <p:spPr>
          <a:xfrm>
            <a:off x="4624706" y="4952876"/>
            <a:ext cx="886692" cy="3607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1C057C3-8E82-4B73-A0B4-5EE058A6E817}"/>
              </a:ext>
            </a:extLst>
          </p:cNvPr>
          <p:cNvSpPr/>
          <p:nvPr/>
        </p:nvSpPr>
        <p:spPr>
          <a:xfrm>
            <a:off x="5643726" y="4944756"/>
            <a:ext cx="2553972" cy="36072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형태소</a:t>
            </a:r>
          </a:p>
        </p:txBody>
      </p:sp>
      <p:pic>
        <p:nvPicPr>
          <p:cNvPr id="82" name="Picture 2" descr="LSTM모델에 대한 이미지 검색결과">
            <a:extLst>
              <a:ext uri="{FF2B5EF4-FFF2-40B4-BE49-F238E27FC236}">
                <a16:creationId xmlns:a16="http://schemas.microsoft.com/office/drawing/2014/main" id="{1CE722A1-69E6-4A9B-8B7F-1452954F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406" y="3167039"/>
            <a:ext cx="2594049" cy="14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BC92E5DD-11FC-46BC-8781-BD681487B35B}"/>
              </a:ext>
            </a:extLst>
          </p:cNvPr>
          <p:cNvSpPr/>
          <p:nvPr/>
        </p:nvSpPr>
        <p:spPr>
          <a:xfrm>
            <a:off x="6096000" y="5478699"/>
            <a:ext cx="159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&lt;LSTM Model&gt;</a:t>
            </a:r>
            <a:endParaRPr lang="ko-KR" altLang="en-US" dirty="0">
              <a:solidFill>
                <a:srgbClr val="073D1B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CE9178-E194-4543-85EF-12431407926F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796411-22A1-4D14-B2D9-8B1F9888FF77}"/>
              </a:ext>
            </a:extLst>
          </p:cNvPr>
          <p:cNvSpPr txBox="1"/>
          <p:nvPr/>
        </p:nvSpPr>
        <p:spPr>
          <a:xfrm>
            <a:off x="1026365" y="16274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62B154-06C0-44AF-842D-631A19558EFF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99503C-14EC-468D-8709-FBBE9CF4C0B2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C24CE15-5C13-49CC-AAD5-F9EFB4C0B340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1709481" cy="962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9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D21D08-3610-4107-8F8D-D38919FE90E9}"/>
              </a:ext>
            </a:extLst>
          </p:cNvPr>
          <p:cNvSpPr/>
          <p:nvPr/>
        </p:nvSpPr>
        <p:spPr>
          <a:xfrm>
            <a:off x="569061" y="4124669"/>
            <a:ext cx="3391250" cy="6622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감성분석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82377B-D4C1-4075-951E-917186A6AE0F}"/>
              </a:ext>
            </a:extLst>
          </p:cNvPr>
          <p:cNvSpPr/>
          <p:nvPr/>
        </p:nvSpPr>
        <p:spPr>
          <a:xfrm>
            <a:off x="533465" y="1654068"/>
            <a:ext cx="3426845" cy="648218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Output: 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긍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부정 토픽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2FA561D7-68D0-4665-A747-DAF6F237579B}"/>
              </a:ext>
            </a:extLst>
          </p:cNvPr>
          <p:cNvSpPr/>
          <p:nvPr/>
        </p:nvSpPr>
        <p:spPr>
          <a:xfrm rot="5400000" flipH="1">
            <a:off x="2025604" y="2248783"/>
            <a:ext cx="367899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281823F-8463-4121-9255-1CDAD86D256D}"/>
              </a:ext>
            </a:extLst>
          </p:cNvPr>
          <p:cNvSpPr/>
          <p:nvPr/>
        </p:nvSpPr>
        <p:spPr>
          <a:xfrm>
            <a:off x="569061" y="5341977"/>
            <a:ext cx="3391249" cy="696899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Input: 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관련 포스트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BC9A2119-D383-429F-99D8-97A3B5DD1254}"/>
              </a:ext>
            </a:extLst>
          </p:cNvPr>
          <p:cNvSpPr/>
          <p:nvPr/>
        </p:nvSpPr>
        <p:spPr>
          <a:xfrm rot="5400000" flipH="1">
            <a:off x="2025604" y="3498178"/>
            <a:ext cx="367899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CCBDE55B-E1A1-4A6E-819F-3DD092D7A0D9}"/>
              </a:ext>
            </a:extLst>
          </p:cNvPr>
          <p:cNvSpPr/>
          <p:nvPr/>
        </p:nvSpPr>
        <p:spPr>
          <a:xfrm rot="5400000" flipH="1">
            <a:off x="2032104" y="4742477"/>
            <a:ext cx="354900" cy="67423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CE9178-E194-4543-85EF-12431407926F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796411-22A1-4D14-B2D9-8B1F9888FF77}"/>
              </a:ext>
            </a:extLst>
          </p:cNvPr>
          <p:cNvSpPr txBox="1"/>
          <p:nvPr/>
        </p:nvSpPr>
        <p:spPr>
          <a:xfrm>
            <a:off x="1026365" y="16274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462B154-06C0-44AF-842D-631A19558EFF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DFBEE7D-35AC-462B-A773-9E5436C34747}"/>
              </a:ext>
            </a:extLst>
          </p:cNvPr>
          <p:cNvSpPr/>
          <p:nvPr/>
        </p:nvSpPr>
        <p:spPr>
          <a:xfrm>
            <a:off x="533465" y="2869514"/>
            <a:ext cx="3426845" cy="696899"/>
          </a:xfrm>
          <a:prstGeom prst="rect">
            <a:avLst/>
          </a:prstGeom>
          <a:solidFill>
            <a:srgbClr val="A9D18E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토픽분석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E6CB4EE-F5EE-4465-9649-4A131671FCB5}"/>
              </a:ext>
            </a:extLst>
          </p:cNvPr>
          <p:cNvSpPr/>
          <p:nvPr/>
        </p:nvSpPr>
        <p:spPr>
          <a:xfrm>
            <a:off x="4303680" y="3630834"/>
            <a:ext cx="7358100" cy="4785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TF – IDF -&gt; </a:t>
            </a:r>
            <a:r>
              <a:rPr lang="ko-KR" altLang="en-US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긍정</a:t>
            </a:r>
            <a:r>
              <a:rPr lang="en-US" altLang="ko-KR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/ </a:t>
            </a:r>
            <a:r>
              <a:rPr lang="ko-KR" altLang="en-US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부정문장일 경우 각각 주제어 추출</a:t>
            </a: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6775E57A-6EC8-4ED9-BC42-C02726185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347755"/>
              </p:ext>
            </p:extLst>
          </p:nvPr>
        </p:nvGraphicFramePr>
        <p:xfrm>
          <a:off x="4272686" y="4322329"/>
          <a:ext cx="7389172" cy="17266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38917">
                  <a:extLst>
                    <a:ext uri="{9D8B030D-6E8A-4147-A177-3AD203B41FA5}">
                      <a16:colId xmlns:a16="http://schemas.microsoft.com/office/drawing/2014/main" val="2068877464"/>
                    </a:ext>
                  </a:extLst>
                </a:gridCol>
                <a:gridCol w="713611">
                  <a:extLst>
                    <a:ext uri="{9D8B030D-6E8A-4147-A177-3AD203B41FA5}">
                      <a16:colId xmlns:a16="http://schemas.microsoft.com/office/drawing/2014/main" val="383936387"/>
                    </a:ext>
                  </a:extLst>
                </a:gridCol>
                <a:gridCol w="713611">
                  <a:extLst>
                    <a:ext uri="{9D8B030D-6E8A-4147-A177-3AD203B41FA5}">
                      <a16:colId xmlns:a16="http://schemas.microsoft.com/office/drawing/2014/main" val="1778162289"/>
                    </a:ext>
                  </a:extLst>
                </a:gridCol>
                <a:gridCol w="713611">
                  <a:extLst>
                    <a:ext uri="{9D8B030D-6E8A-4147-A177-3AD203B41FA5}">
                      <a16:colId xmlns:a16="http://schemas.microsoft.com/office/drawing/2014/main" val="2428504069"/>
                    </a:ext>
                  </a:extLst>
                </a:gridCol>
                <a:gridCol w="713611">
                  <a:extLst>
                    <a:ext uri="{9D8B030D-6E8A-4147-A177-3AD203B41FA5}">
                      <a16:colId xmlns:a16="http://schemas.microsoft.com/office/drawing/2014/main" val="2344914494"/>
                    </a:ext>
                  </a:extLst>
                </a:gridCol>
                <a:gridCol w="897623">
                  <a:extLst>
                    <a:ext uri="{9D8B030D-6E8A-4147-A177-3AD203B41FA5}">
                      <a16:colId xmlns:a16="http://schemas.microsoft.com/office/drawing/2014/main" val="2718853840"/>
                    </a:ext>
                  </a:extLst>
                </a:gridCol>
                <a:gridCol w="724547">
                  <a:extLst>
                    <a:ext uri="{9D8B030D-6E8A-4147-A177-3AD203B41FA5}">
                      <a16:colId xmlns:a16="http://schemas.microsoft.com/office/drawing/2014/main" val="406026638"/>
                    </a:ext>
                  </a:extLst>
                </a:gridCol>
                <a:gridCol w="724547">
                  <a:extLst>
                    <a:ext uri="{9D8B030D-6E8A-4147-A177-3AD203B41FA5}">
                      <a16:colId xmlns:a16="http://schemas.microsoft.com/office/drawing/2014/main" val="342267001"/>
                    </a:ext>
                  </a:extLst>
                </a:gridCol>
                <a:gridCol w="724547">
                  <a:extLst>
                    <a:ext uri="{9D8B030D-6E8A-4147-A177-3AD203B41FA5}">
                      <a16:colId xmlns:a16="http://schemas.microsoft.com/office/drawing/2014/main" val="332371774"/>
                    </a:ext>
                  </a:extLst>
                </a:gridCol>
                <a:gridCol w="724547">
                  <a:extLst>
                    <a:ext uri="{9D8B030D-6E8A-4147-A177-3AD203B41FA5}">
                      <a16:colId xmlns:a16="http://schemas.microsoft.com/office/drawing/2014/main" val="1034087062"/>
                    </a:ext>
                  </a:extLst>
                </a:gridCol>
              </a:tblGrid>
              <a:tr h="26667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체험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자연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소나무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전망대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출렁다리</a:t>
                      </a:r>
                      <a:endParaRPr lang="ko-KR" altLang="en-US" sz="1500" b="1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사진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 err="1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둘레길</a:t>
                      </a:r>
                      <a:endParaRPr lang="ko-KR" altLang="en-US" sz="1500" b="1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있다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즐기다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46803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Doc1</a:t>
                      </a:r>
                      <a:endParaRPr lang="ko-KR" altLang="en-US" sz="15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3.82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2.84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1.33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2.96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31399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Doc2</a:t>
                      </a:r>
                      <a:endParaRPr lang="ko-KR" altLang="en-US" sz="15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3.98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3.32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1.60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13842117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Doc3</a:t>
                      </a:r>
                      <a:endParaRPr lang="ko-KR" altLang="en-US" sz="15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5.72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5.61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45273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Doc4</a:t>
                      </a:r>
                      <a:endParaRPr lang="ko-KR" altLang="en-US" sz="15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3.43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2.87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1.16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1.60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073D1B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0</a:t>
                      </a:r>
                      <a:endParaRPr lang="ko-KR" altLang="en-US" sz="1500" dirty="0">
                        <a:solidFill>
                          <a:srgbClr val="073D1B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805638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30E7BAA5-394E-4E6A-9128-76D04F8AEF2F}"/>
              </a:ext>
            </a:extLst>
          </p:cNvPr>
          <p:cNvSpPr txBox="1"/>
          <p:nvPr/>
        </p:nvSpPr>
        <p:spPr>
          <a:xfrm>
            <a:off x="4272197" y="1392674"/>
            <a:ext cx="7390150" cy="20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TF-IDF </a:t>
            </a:r>
            <a:r>
              <a:rPr lang="en-US" altLang="ko-KR" sz="2200" b="1" dirty="0">
                <a:solidFill>
                  <a:srgbClr val="073D1B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(Term Frequency – Inverse Document Frequency)</a:t>
            </a:r>
            <a:endParaRPr lang="en-US" altLang="ko-KR" sz="2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문서 내에 있는 각 단어에 대한 중요도를 계산하여 주제어 추출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sz="1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TF(d, t)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특정 문서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에서의 특정 단어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등장 횟수</a:t>
            </a:r>
          </a:p>
          <a:p>
            <a:pPr>
              <a:lnSpc>
                <a:spcPct val="120000"/>
              </a:lnSpc>
            </a:pPr>
            <a:r>
              <a:rPr lang="en-US" altLang="ko-KR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IDF(d, t)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: DF(t)(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특정 단어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 등장한 문서의 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반비례하는 수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모든 문서에서 자주 등장하는 단어는 중요도가 낮다고 판단하고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특정 문서에서만 자주 등장하는 단어는 중요도가 높다고 판단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A2F349-8A8D-48C1-BBD0-C1A78D46428A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FD6981E-3B44-460B-8A24-D46E507FBD8C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1709481" cy="962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3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E1B7615-65B2-437F-8F02-72FDB75130A4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65844E6-70B5-4FA0-8678-C53305B3844C}"/>
              </a:ext>
            </a:extLst>
          </p:cNvPr>
          <p:cNvGrpSpPr/>
          <p:nvPr/>
        </p:nvGrpSpPr>
        <p:grpSpPr>
          <a:xfrm>
            <a:off x="2333874" y="1300562"/>
            <a:ext cx="7533175" cy="5225782"/>
            <a:chOff x="904976" y="1813979"/>
            <a:chExt cx="6801424" cy="464380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2929581-00C1-4D4E-877A-E22B730D5624}"/>
                </a:ext>
              </a:extLst>
            </p:cNvPr>
            <p:cNvGrpSpPr/>
            <p:nvPr/>
          </p:nvGrpSpPr>
          <p:grpSpPr>
            <a:xfrm>
              <a:off x="1068390" y="2204501"/>
              <a:ext cx="1763642" cy="1559642"/>
              <a:chOff x="1068390" y="2204501"/>
              <a:chExt cx="1763642" cy="155964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44070F67-0D9E-41EC-98E3-D351AA574F5B}"/>
                  </a:ext>
                </a:extLst>
              </p:cNvPr>
              <p:cNvSpPr/>
              <p:nvPr/>
            </p:nvSpPr>
            <p:spPr>
              <a:xfrm>
                <a:off x="1068390" y="2204501"/>
                <a:ext cx="1559642" cy="1559642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161C9D6-9A12-425A-A685-DC3A4DBE8B67}"/>
                  </a:ext>
                </a:extLst>
              </p:cNvPr>
              <p:cNvSpPr txBox="1"/>
              <p:nvPr/>
            </p:nvSpPr>
            <p:spPr>
              <a:xfrm>
                <a:off x="1272389" y="2792181"/>
                <a:ext cx="1559643" cy="410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아름답다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756B331-F4A2-43C5-871D-2AE03D58C266}"/>
                </a:ext>
              </a:extLst>
            </p:cNvPr>
            <p:cNvGrpSpPr/>
            <p:nvPr/>
          </p:nvGrpSpPr>
          <p:grpSpPr>
            <a:xfrm>
              <a:off x="2880796" y="1813979"/>
              <a:ext cx="1403820" cy="1161764"/>
              <a:chOff x="1177431" y="2405945"/>
              <a:chExt cx="1397766" cy="1156753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CE422346-E33A-4904-B826-52D886F73200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rgbClr val="4472C4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875D520-8316-4AF0-98FB-3A58279D22AE}"/>
                  </a:ext>
                </a:extLst>
              </p:cNvPr>
              <p:cNvSpPr txBox="1"/>
              <p:nvPr/>
            </p:nvSpPr>
            <p:spPr>
              <a:xfrm>
                <a:off x="1177431" y="2804534"/>
                <a:ext cx="1397766" cy="354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여유롭다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D01899C-94FF-453A-84A0-9E1DD81B4240}"/>
                </a:ext>
              </a:extLst>
            </p:cNvPr>
            <p:cNvGrpSpPr/>
            <p:nvPr/>
          </p:nvGrpSpPr>
          <p:grpSpPr>
            <a:xfrm>
              <a:off x="2812866" y="2989029"/>
              <a:ext cx="3040380" cy="2516138"/>
              <a:chOff x="1150481" y="2405945"/>
              <a:chExt cx="1397766" cy="1156753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E5C4DD8-D295-4A96-B33D-A57224FB2B5B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DDF2A4-DF07-4E7A-A636-49780ECC701E}"/>
                  </a:ext>
                </a:extLst>
              </p:cNvPr>
              <p:cNvSpPr txBox="1"/>
              <p:nvPr/>
            </p:nvSpPr>
            <p:spPr>
              <a:xfrm>
                <a:off x="1150481" y="2762659"/>
                <a:ext cx="1397766" cy="377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4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좋다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62836E7A-4FB6-47B5-9F59-8FA6F4C395C3}"/>
                </a:ext>
              </a:extLst>
            </p:cNvPr>
            <p:cNvGrpSpPr/>
            <p:nvPr/>
          </p:nvGrpSpPr>
          <p:grpSpPr>
            <a:xfrm>
              <a:off x="4834618" y="2179902"/>
              <a:ext cx="2081684" cy="1722746"/>
              <a:chOff x="1187492" y="2405945"/>
              <a:chExt cx="1397766" cy="1156753"/>
            </a:xfrm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31C46F73-2673-4907-985E-5D16E9081278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96CCA9-D99C-4646-A964-93438AAA0BF9}"/>
                  </a:ext>
                </a:extLst>
              </p:cNvPr>
              <p:cNvSpPr txBox="1"/>
              <p:nvPr/>
            </p:nvSpPr>
            <p:spPr>
              <a:xfrm>
                <a:off x="1187492" y="2786520"/>
                <a:ext cx="1397766" cy="42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함께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7BAFFE7-CE48-4884-A9EB-4853FC4E6858}"/>
                </a:ext>
              </a:extLst>
            </p:cNvPr>
            <p:cNvGrpSpPr/>
            <p:nvPr/>
          </p:nvGrpSpPr>
          <p:grpSpPr>
            <a:xfrm>
              <a:off x="6009326" y="4038288"/>
              <a:ext cx="1076806" cy="891140"/>
              <a:chOff x="935190" y="2212481"/>
              <a:chExt cx="1184325" cy="980119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141F7D1B-6534-4163-AC90-8CA47FFBB0A1}"/>
                  </a:ext>
                </a:extLst>
              </p:cNvPr>
              <p:cNvSpPr/>
              <p:nvPr/>
            </p:nvSpPr>
            <p:spPr>
              <a:xfrm>
                <a:off x="1037292" y="2212481"/>
                <a:ext cx="980120" cy="980119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E4A62F9-396B-4F61-8B20-A1E43FBD87B1}"/>
                  </a:ext>
                </a:extLst>
              </p:cNvPr>
              <p:cNvSpPr txBox="1"/>
              <p:nvPr/>
            </p:nvSpPr>
            <p:spPr>
              <a:xfrm>
                <a:off x="935190" y="2529032"/>
                <a:ext cx="1184325" cy="39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멋지다</a:t>
                </a: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9E175855-97B3-49E1-8AF9-33159A45C7EB}"/>
                </a:ext>
              </a:extLst>
            </p:cNvPr>
            <p:cNvGrpSpPr/>
            <p:nvPr/>
          </p:nvGrpSpPr>
          <p:grpSpPr>
            <a:xfrm>
              <a:off x="1913416" y="5082999"/>
              <a:ext cx="1270870" cy="1051738"/>
              <a:chOff x="1182127" y="2369401"/>
              <a:chExt cx="1397766" cy="1156753"/>
            </a:xfrm>
          </p:grpSpPr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9A3AF645-468F-40B4-82E0-D0EF66780F63}"/>
                  </a:ext>
                </a:extLst>
              </p:cNvPr>
              <p:cNvSpPr/>
              <p:nvPr/>
            </p:nvSpPr>
            <p:spPr>
              <a:xfrm>
                <a:off x="1302633" y="2369401"/>
                <a:ext cx="1156754" cy="1156753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2224BF1-B206-44A7-81B5-B821A2B7453C}"/>
                  </a:ext>
                </a:extLst>
              </p:cNvPr>
              <p:cNvSpPr txBox="1"/>
              <p:nvPr/>
            </p:nvSpPr>
            <p:spPr>
              <a:xfrm>
                <a:off x="1182127" y="2749922"/>
                <a:ext cx="1397766" cy="360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시원하다</a:t>
                </a:r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E1303B9-BC40-4718-A5C7-8681FD42C409}"/>
                </a:ext>
              </a:extLst>
            </p:cNvPr>
            <p:cNvGrpSpPr/>
            <p:nvPr/>
          </p:nvGrpSpPr>
          <p:grpSpPr>
            <a:xfrm>
              <a:off x="4997969" y="5049611"/>
              <a:ext cx="1051738" cy="703242"/>
              <a:chOff x="939865" y="2322919"/>
              <a:chExt cx="1397766" cy="934612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7DC52959-43C6-4C54-8895-1C57DE114DF5}"/>
                  </a:ext>
                </a:extLst>
              </p:cNvPr>
              <p:cNvSpPr/>
              <p:nvPr/>
            </p:nvSpPr>
            <p:spPr>
              <a:xfrm>
                <a:off x="1171442" y="2322919"/>
                <a:ext cx="934613" cy="934612"/>
              </a:xfrm>
              <a:prstGeom prst="ellips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9A44D19-19EC-4E2F-9284-04CB3F67FA6F}"/>
                  </a:ext>
                </a:extLst>
              </p:cNvPr>
              <p:cNvSpPr txBox="1"/>
              <p:nvPr/>
            </p:nvSpPr>
            <p:spPr>
              <a:xfrm>
                <a:off x="939865" y="2497705"/>
                <a:ext cx="1397766" cy="545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자연</a:t>
                </a:r>
                <a:endParaRPr lang="en-US" altLang="ko-KR" sz="1200" dirty="0"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그대로</a:t>
                </a:r>
                <a:endParaRPr lang="ko-KR" altLang="en-US" sz="1600" dirty="0"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81090D7-1CDE-4196-BA07-E924659E572A}"/>
                </a:ext>
              </a:extLst>
            </p:cNvPr>
            <p:cNvGrpSpPr/>
            <p:nvPr/>
          </p:nvGrpSpPr>
          <p:grpSpPr>
            <a:xfrm>
              <a:off x="4275153" y="2266884"/>
              <a:ext cx="839812" cy="695006"/>
              <a:chOff x="1149329" y="2405945"/>
              <a:chExt cx="1397766" cy="1156753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AC5864EE-8CB1-45A0-A88D-A93337AAFB97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41EDE54-A8D6-45F1-89AF-CA2BD2821F7B}"/>
                  </a:ext>
                </a:extLst>
              </p:cNvPr>
              <p:cNvSpPr txBox="1"/>
              <p:nvPr/>
            </p:nvSpPr>
            <p:spPr>
              <a:xfrm>
                <a:off x="1149329" y="2786464"/>
                <a:ext cx="1397766" cy="38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짜증난다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487AEEB6-3A03-492C-AA2C-0C7A04655624}"/>
                </a:ext>
              </a:extLst>
            </p:cNvPr>
            <p:cNvGrpSpPr/>
            <p:nvPr/>
          </p:nvGrpSpPr>
          <p:grpSpPr>
            <a:xfrm>
              <a:off x="6455432" y="3215154"/>
              <a:ext cx="1250968" cy="823132"/>
              <a:chOff x="1017775" y="2524459"/>
              <a:chExt cx="1397766" cy="919725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6468A038-8407-4CBA-B4D3-704E9419C1AF}"/>
                  </a:ext>
                </a:extLst>
              </p:cNvPr>
              <p:cNvSpPr/>
              <p:nvPr/>
            </p:nvSpPr>
            <p:spPr>
              <a:xfrm>
                <a:off x="1256795" y="2524459"/>
                <a:ext cx="919727" cy="9197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7CC78D-CEE7-42F6-8932-68386086708B}"/>
                  </a:ext>
                </a:extLst>
              </p:cNvPr>
              <p:cNvSpPr txBox="1"/>
              <p:nvPr/>
            </p:nvSpPr>
            <p:spPr>
              <a:xfrm>
                <a:off x="1017775" y="2786464"/>
                <a:ext cx="1397766" cy="32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지루하다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089129D-5597-4152-8298-1F54E269B2F0}"/>
                </a:ext>
              </a:extLst>
            </p:cNvPr>
            <p:cNvGrpSpPr/>
            <p:nvPr/>
          </p:nvGrpSpPr>
          <p:grpSpPr>
            <a:xfrm>
              <a:off x="5052426" y="4331438"/>
              <a:ext cx="1175538" cy="808732"/>
              <a:chOff x="720610" y="2572419"/>
              <a:chExt cx="1397766" cy="961619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338CF1BA-4A94-4562-BAFA-A38F15340C9E}"/>
                  </a:ext>
                </a:extLst>
              </p:cNvPr>
              <p:cNvSpPr/>
              <p:nvPr/>
            </p:nvSpPr>
            <p:spPr>
              <a:xfrm>
                <a:off x="938682" y="2572419"/>
                <a:ext cx="961620" cy="9616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D3179DF-850E-4803-9433-B8A88F81EF58}"/>
                  </a:ext>
                </a:extLst>
              </p:cNvPr>
              <p:cNvSpPr txBox="1"/>
              <p:nvPr/>
            </p:nvSpPr>
            <p:spPr>
              <a:xfrm>
                <a:off x="720610" y="2855371"/>
                <a:ext cx="1397766" cy="357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험하다</a:t>
                </a: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3D5DD3E-3134-49DD-B3FB-7F1A37001A71}"/>
                </a:ext>
              </a:extLst>
            </p:cNvPr>
            <p:cNvGrpSpPr/>
            <p:nvPr/>
          </p:nvGrpSpPr>
          <p:grpSpPr>
            <a:xfrm>
              <a:off x="2994490" y="5047158"/>
              <a:ext cx="1236316" cy="1023140"/>
              <a:chOff x="820922" y="2311692"/>
              <a:chExt cx="1397766" cy="1156753"/>
            </a:xfrm>
          </p:grpSpPr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CC728CBF-9BD1-4BD8-8B02-0C916711DB7D}"/>
                  </a:ext>
                </a:extLst>
              </p:cNvPr>
              <p:cNvSpPr/>
              <p:nvPr/>
            </p:nvSpPr>
            <p:spPr>
              <a:xfrm>
                <a:off x="941428" y="2311692"/>
                <a:ext cx="1156754" cy="11567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433E362-EFC8-49A5-A62E-5B1C099F4BF8}"/>
                  </a:ext>
                </a:extLst>
              </p:cNvPr>
              <p:cNvSpPr txBox="1"/>
              <p:nvPr/>
            </p:nvSpPr>
            <p:spPr>
              <a:xfrm>
                <a:off x="820922" y="2652205"/>
                <a:ext cx="1397766" cy="460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힘들다</a:t>
                </a: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5A9FCAE2-D63A-46A8-B57F-8461EAD3450A}"/>
                </a:ext>
              </a:extLst>
            </p:cNvPr>
            <p:cNvGrpSpPr/>
            <p:nvPr/>
          </p:nvGrpSpPr>
          <p:grpSpPr>
            <a:xfrm>
              <a:off x="4179916" y="5721367"/>
              <a:ext cx="889856" cy="736420"/>
              <a:chOff x="885475" y="2313363"/>
              <a:chExt cx="1397766" cy="1156753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9570CA20-08C7-47D1-A4AB-3C8514645111}"/>
                  </a:ext>
                </a:extLst>
              </p:cNvPr>
              <p:cNvSpPr/>
              <p:nvPr/>
            </p:nvSpPr>
            <p:spPr>
              <a:xfrm>
                <a:off x="992553" y="2313363"/>
                <a:ext cx="1156754" cy="11567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7CB32DD-BD70-4FCE-89B0-9CFB8E8CA6E6}"/>
                  </a:ext>
                </a:extLst>
              </p:cNvPr>
              <p:cNvSpPr txBox="1"/>
              <p:nvPr/>
            </p:nvSpPr>
            <p:spPr>
              <a:xfrm>
                <a:off x="885475" y="2722291"/>
                <a:ext cx="1397766" cy="36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지친다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8798873C-5C5C-4BEA-9EAB-ACEA9A8EE89E}"/>
                </a:ext>
              </a:extLst>
            </p:cNvPr>
            <p:cNvGrpSpPr/>
            <p:nvPr/>
          </p:nvGrpSpPr>
          <p:grpSpPr>
            <a:xfrm>
              <a:off x="1955769" y="3427673"/>
              <a:ext cx="1277834" cy="1057502"/>
              <a:chOff x="1131708" y="2405945"/>
              <a:chExt cx="1397766" cy="1156753"/>
            </a:xfrm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06D6F330-1542-4B24-858B-6D555A429AF1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B2A13F1-84FD-443A-B69B-BA7059A8F54F}"/>
                  </a:ext>
                </a:extLst>
              </p:cNvPr>
              <p:cNvSpPr txBox="1"/>
              <p:nvPr/>
            </p:nvSpPr>
            <p:spPr>
              <a:xfrm>
                <a:off x="1131708" y="2736321"/>
                <a:ext cx="1397766" cy="44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아프다</a:t>
                </a: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4954029-B05A-4453-A576-F91EF1EF4826}"/>
                </a:ext>
              </a:extLst>
            </p:cNvPr>
            <p:cNvGrpSpPr/>
            <p:nvPr/>
          </p:nvGrpSpPr>
          <p:grpSpPr>
            <a:xfrm>
              <a:off x="904976" y="4453428"/>
              <a:ext cx="1126226" cy="932036"/>
              <a:chOff x="1132035" y="2405945"/>
              <a:chExt cx="1397766" cy="1156753"/>
            </a:xfrm>
          </p:grpSpPr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B76E1F1-268B-4487-A6CB-72853CDA0C0C}"/>
                  </a:ext>
                </a:extLst>
              </p:cNvPr>
              <p:cNvSpPr/>
              <p:nvPr/>
            </p:nvSpPr>
            <p:spPr>
              <a:xfrm>
                <a:off x="1269835" y="2405945"/>
                <a:ext cx="1156754" cy="11567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5AC2D24-425C-4046-8630-253BAE319A80}"/>
                  </a:ext>
                </a:extLst>
              </p:cNvPr>
              <p:cNvSpPr txBox="1"/>
              <p:nvPr/>
            </p:nvSpPr>
            <p:spPr>
              <a:xfrm>
                <a:off x="1132035" y="2800825"/>
                <a:ext cx="1397766" cy="45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불편하다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14B09D61-68E9-4CFA-95B3-505600F5D46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A20FA9-A3E0-46DE-BE79-67955EF64B8A}"/>
              </a:ext>
            </a:extLst>
          </p:cNvPr>
          <p:cNvSpPr txBox="1"/>
          <p:nvPr/>
        </p:nvSpPr>
        <p:spPr>
          <a:xfrm>
            <a:off x="1026365" y="16274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8722DD-D4A5-4B4B-A8A7-8C0381F894A7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66CAF5C-8A8E-4E98-B796-FD5F9B890554}"/>
              </a:ext>
            </a:extLst>
          </p:cNvPr>
          <p:cNvCxnSpPr>
            <a:cxnSpLocks/>
          </p:cNvCxnSpPr>
          <p:nvPr/>
        </p:nvCxnSpPr>
        <p:spPr>
          <a:xfrm flipV="1">
            <a:off x="1109919" y="652054"/>
            <a:ext cx="1709481" cy="962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06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BF3AB0E-4FA1-44B1-81A8-BCB63D046C3E}"/>
              </a:ext>
            </a:extLst>
          </p:cNvPr>
          <p:cNvGrpSpPr/>
          <p:nvPr/>
        </p:nvGrpSpPr>
        <p:grpSpPr>
          <a:xfrm>
            <a:off x="1419328" y="1473937"/>
            <a:ext cx="9114482" cy="4943006"/>
            <a:chOff x="-901235" y="0"/>
            <a:chExt cx="13046486" cy="7075427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63B6A87-3BA5-4183-AA94-C6407A905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2228" y="0"/>
              <a:ext cx="12192001" cy="6857999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103D6AA-9126-4373-812C-DBDCF28E2EAE}"/>
                </a:ext>
              </a:extLst>
            </p:cNvPr>
            <p:cNvSpPr/>
            <p:nvPr/>
          </p:nvSpPr>
          <p:spPr>
            <a:xfrm rot="1419688">
              <a:off x="6133196" y="921558"/>
              <a:ext cx="5988554" cy="291825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14B8AA2-FD1E-4021-B153-61D9AF61F8DC}"/>
                </a:ext>
              </a:extLst>
            </p:cNvPr>
            <p:cNvSpPr/>
            <p:nvPr/>
          </p:nvSpPr>
          <p:spPr>
            <a:xfrm rot="20150532">
              <a:off x="6165365" y="3685710"/>
              <a:ext cx="5979886" cy="275766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0C40EDC-3B88-48C8-BEAF-5DB287F46369}"/>
                </a:ext>
              </a:extLst>
            </p:cNvPr>
            <p:cNvSpPr/>
            <p:nvPr/>
          </p:nvSpPr>
          <p:spPr>
            <a:xfrm rot="20248095">
              <a:off x="465475" y="469135"/>
              <a:ext cx="5840413" cy="256613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6219359-FD4E-47E3-B276-666C17DA3A3A}"/>
                </a:ext>
              </a:extLst>
            </p:cNvPr>
            <p:cNvSpPr/>
            <p:nvPr/>
          </p:nvSpPr>
          <p:spPr>
            <a:xfrm>
              <a:off x="-901235" y="3009148"/>
              <a:ext cx="5536572" cy="243495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7560DBD-CD36-4530-9C73-E1586727BAF0}"/>
                </a:ext>
              </a:extLst>
            </p:cNvPr>
            <p:cNvSpPr/>
            <p:nvPr/>
          </p:nvSpPr>
          <p:spPr>
            <a:xfrm rot="605532">
              <a:off x="-186304" y="4727987"/>
              <a:ext cx="6646120" cy="2347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AD2241-0458-4435-BF1E-50306291A63E}"/>
              </a:ext>
            </a:extLst>
          </p:cNvPr>
          <p:cNvSpPr txBox="1"/>
          <p:nvPr/>
        </p:nvSpPr>
        <p:spPr>
          <a:xfrm>
            <a:off x="800489" y="1762019"/>
            <a:ext cx="1479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긍정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BBCF40-93E3-4FAE-B2ED-EBB38528B617}"/>
              </a:ext>
            </a:extLst>
          </p:cNvPr>
          <p:cNvSpPr txBox="1"/>
          <p:nvPr/>
        </p:nvSpPr>
        <p:spPr>
          <a:xfrm>
            <a:off x="10240410" y="1763871"/>
            <a:ext cx="19761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E55A3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17EB4-9012-4DAA-8C61-982CFC1461E6}"/>
              </a:ext>
            </a:extLst>
          </p:cNvPr>
          <p:cNvSpPr txBox="1"/>
          <p:nvPr/>
        </p:nvSpPr>
        <p:spPr>
          <a:xfrm>
            <a:off x="2849886" y="1898696"/>
            <a:ext cx="13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자연친화적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C9FE42-280A-4256-B0E1-C7074B2E394D}"/>
              </a:ext>
            </a:extLst>
          </p:cNvPr>
          <p:cNvSpPr txBox="1"/>
          <p:nvPr/>
        </p:nvSpPr>
        <p:spPr>
          <a:xfrm>
            <a:off x="1107364" y="4007915"/>
            <a:ext cx="121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볼거리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즐길거리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BF6DF9-0D5E-4934-8D56-7302BCA4759A}"/>
              </a:ext>
            </a:extLst>
          </p:cNvPr>
          <p:cNvSpPr txBox="1"/>
          <p:nvPr/>
        </p:nvSpPr>
        <p:spPr>
          <a:xfrm>
            <a:off x="1886707" y="5639451"/>
            <a:ext cx="121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액티비티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즐길거리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4BE3E-37A9-4CC9-8E2D-77787BA2AD37}"/>
              </a:ext>
            </a:extLst>
          </p:cNvPr>
          <p:cNvSpPr txBox="1"/>
          <p:nvPr/>
        </p:nvSpPr>
        <p:spPr>
          <a:xfrm>
            <a:off x="9121168" y="2652603"/>
            <a:ext cx="142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보행쾌적성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C37CC9-C4FE-4FD9-81C6-37853F334845}"/>
              </a:ext>
            </a:extLst>
          </p:cNvPr>
          <p:cNvSpPr txBox="1"/>
          <p:nvPr/>
        </p:nvSpPr>
        <p:spPr>
          <a:xfrm>
            <a:off x="9348486" y="4940703"/>
            <a:ext cx="142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편의시설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47FBAA-3460-4736-9DDF-164F609C597D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A6E615-670B-44C7-A2BB-5B9BC0586493}"/>
              </a:ext>
            </a:extLst>
          </p:cNvPr>
          <p:cNvSpPr txBox="1"/>
          <p:nvPr/>
        </p:nvSpPr>
        <p:spPr>
          <a:xfrm>
            <a:off x="1026365" y="162740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 및 결론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흥미요소 추가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32DCEA-17C7-48A9-A131-D04A47D0D86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37CB11-A568-4351-B0BA-7D070BF744B6}"/>
              </a:ext>
            </a:extLst>
          </p:cNvPr>
          <p:cNvSpPr/>
          <p:nvPr/>
        </p:nvSpPr>
        <p:spPr>
          <a:xfrm>
            <a:off x="1811023" y="5559553"/>
            <a:ext cx="1253742" cy="86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65590A-F9ED-41E8-8853-FA0B899A17C8}"/>
              </a:ext>
            </a:extLst>
          </p:cNvPr>
          <p:cNvSpPr/>
          <p:nvPr/>
        </p:nvSpPr>
        <p:spPr>
          <a:xfrm>
            <a:off x="999110" y="3931708"/>
            <a:ext cx="1253742" cy="86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1D82F61-E094-4142-BA5F-E00456A61D05}"/>
              </a:ext>
            </a:extLst>
          </p:cNvPr>
          <p:cNvCxnSpPr>
            <a:cxnSpLocks/>
          </p:cNvCxnSpPr>
          <p:nvPr/>
        </p:nvCxnSpPr>
        <p:spPr>
          <a:xfrm>
            <a:off x="1109919" y="661678"/>
            <a:ext cx="517200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9DBFF6D-30F4-4C12-95B8-222A6F1EE23E}"/>
              </a:ext>
            </a:extLst>
          </p:cNvPr>
          <p:cNvSpPr txBox="1"/>
          <p:nvPr/>
        </p:nvSpPr>
        <p:spPr>
          <a:xfrm>
            <a:off x="1036416" y="66167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2-1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4214919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F7D52-E7BE-4193-84FD-DD7B45DE7F47}"/>
              </a:ext>
            </a:extLst>
          </p:cNvPr>
          <p:cNvCxnSpPr>
            <a:cxnSpLocks/>
          </p:cNvCxnSpPr>
          <p:nvPr/>
        </p:nvCxnSpPr>
        <p:spPr>
          <a:xfrm>
            <a:off x="7438401" y="5389181"/>
            <a:ext cx="4597389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3B0F1E-547E-4CA1-83E6-3F9AF8F6127C}"/>
              </a:ext>
            </a:extLst>
          </p:cNvPr>
          <p:cNvSpPr txBox="1"/>
          <p:nvPr/>
        </p:nvSpPr>
        <p:spPr>
          <a:xfrm>
            <a:off x="7438401" y="4776592"/>
            <a:ext cx="486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2-2 </a:t>
            </a:r>
            <a:r>
              <a:rPr lang="ko-KR" altLang="en-US" sz="36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둘레길</a:t>
            </a:r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36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컨텐츠기획</a:t>
            </a:r>
            <a:endParaRPr lang="ko-KR" altLang="en-US" sz="36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8A168-59F1-4699-9A02-8645CD57F8F0}"/>
              </a:ext>
            </a:extLst>
          </p:cNvPr>
          <p:cNvSpPr txBox="1"/>
          <p:nvPr/>
        </p:nvSpPr>
        <p:spPr>
          <a:xfrm>
            <a:off x="7438401" y="4130261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Part3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57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448633-706F-46A0-B1AA-94832F56343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A5F14-D8EA-4A9B-B694-94772F35A805}"/>
              </a:ext>
            </a:extLst>
          </p:cNvPr>
          <p:cNvSpPr txBox="1"/>
          <p:nvPr/>
        </p:nvSpPr>
        <p:spPr>
          <a:xfrm>
            <a:off x="1026365" y="162740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컨텐츠 분야선정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874B520-E76E-4E21-80DD-BC6F9C5A5969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241827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5D46ADA-324E-43DA-B7B0-4662FF8B8C0F}"/>
              </a:ext>
            </a:extLst>
          </p:cNvPr>
          <p:cNvSpPr txBox="1"/>
          <p:nvPr/>
        </p:nvSpPr>
        <p:spPr>
          <a:xfrm>
            <a:off x="1036416" y="66167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E028217-58C9-43EA-AF74-FADA564A0621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A96AE92-17A7-4DD0-B5D0-AA9119BA145C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FEF0508-BCA7-4ADE-A497-56835BA7ACBF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F5239021-5061-4376-807C-17E671A92FFA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7537174-C986-4A2C-A962-AD3463E30B43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515F4978-F57A-46BA-8DA0-463BA5680ECE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8D4F13F1-1380-47BB-A643-1B5D791E1785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446AE1B-49C9-484A-9107-DD450A3A2E02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75BFB634-2942-40F4-B31D-1E2F7FD0CBF9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5E87563-260E-45A6-BA32-0DB21D6CBD5D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D3EF600B-2C93-4462-8A90-00606CFA4BA6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5EF9A0-94AE-4C11-B7C7-C28619DC9F9C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6BFF935-731E-407B-805A-99946F6F5CF9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29573DAE-BD01-49D6-844C-0AAF65F57F9D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F242450-24E8-4421-BEEB-5DFB70B4EDCD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312C7344-6D27-45D0-B614-630F798A6D18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544EF924-9822-4344-834F-3E6F25BC83F7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DA70E9A9-C0BF-4BDB-B795-EC9216F15297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FADC7A5D-DB2C-4A2C-A699-5C402F2C467B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1565DF3-A533-436D-AA3C-B996C3A63357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5BD0D9A7-3FF8-45AD-BC32-7E11449D890C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D4440C4-3416-40B7-8665-85983DFC3918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FE99686-0591-47BE-9B9F-B205F5C7260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689012-5B3A-476E-BBE8-4BB66B93A448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7" name="이등변 삼각형 15">
                  <a:extLst>
                    <a:ext uri="{FF2B5EF4-FFF2-40B4-BE49-F238E27FC236}">
                      <a16:creationId xmlns:a16="http://schemas.microsoft.com/office/drawing/2014/main" id="{E470475A-403F-42A8-81EB-1045A690B96B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>
                  <a:extLst>
                    <a:ext uri="{FF2B5EF4-FFF2-40B4-BE49-F238E27FC236}">
                      <a16:creationId xmlns:a16="http://schemas.microsoft.com/office/drawing/2014/main" id="{E57F5C77-CE9E-4B91-8045-33B57B412E23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772AE34-7EF0-45EC-95B9-C2D316CB1B15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819A41F-E58B-40A4-A202-22B26206C8DE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8852B86-31FE-4FDF-820C-6BBF4B5862D0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3" name="이등변 삼각형 15">
                  <a:extLst>
                    <a:ext uri="{FF2B5EF4-FFF2-40B4-BE49-F238E27FC236}">
                      <a16:creationId xmlns:a16="http://schemas.microsoft.com/office/drawing/2014/main" id="{4B9F1320-058A-4195-9769-0A8F51D8C02F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:a16="http://schemas.microsoft.com/office/drawing/2014/main" id="{8D70A9BA-6A04-4B8C-BD65-8E27587DF402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F25327-C410-4821-9FAC-DC0DE73D9C49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601ECE05-7B41-445D-A1A5-1B9DE9D02773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444095D-83E7-47BF-A3F0-EAB87D7EDB6A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99C223B-E8E2-4131-93AF-9F054FF1D81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3E9DAA0-C13F-41CC-BE19-5E3459FF100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7A7FA03-BA9C-415B-AA3C-ABE175B15A59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현 94">
              <a:extLst>
                <a:ext uri="{FF2B5EF4-FFF2-40B4-BE49-F238E27FC236}">
                  <a16:creationId xmlns:a16="http://schemas.microsoft.com/office/drawing/2014/main" id="{B531BC22-97FE-4680-BBC7-EE489E34A51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21C3864-D89B-490F-A0D4-993D9E316A6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82C48397-6870-4125-8CF5-8C731CA7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0" y="1701375"/>
            <a:ext cx="5448300" cy="4257413"/>
          </a:xfrm>
          <a:prstGeom prst="rect">
            <a:avLst/>
          </a:prstGeom>
          <a:solidFill>
            <a:srgbClr val="FFFFFF">
              <a:shade val="85000"/>
              <a:alpha val="50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15F405D1-71E9-4B93-9D5C-0B2AA79E3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713890"/>
              </p:ext>
            </p:extLst>
          </p:nvPr>
        </p:nvGraphicFramePr>
        <p:xfrm>
          <a:off x="6637556" y="1593908"/>
          <a:ext cx="4846972" cy="4462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135C6B58-0139-4B53-B311-311FCD861E3D}"/>
              </a:ext>
            </a:extLst>
          </p:cNvPr>
          <p:cNvSpPr txBox="1"/>
          <p:nvPr/>
        </p:nvSpPr>
        <p:spPr>
          <a:xfrm>
            <a:off x="8854945" y="6593590"/>
            <a:ext cx="3108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한국인이 좋아하는 취미</a:t>
            </a:r>
            <a:r>
              <a:rPr lang="en-US" altLang="ko-KR" sz="1000" dirty="0"/>
              <a:t>_</a:t>
            </a:r>
            <a:r>
              <a:rPr lang="ko-KR" altLang="en-US" sz="1000" dirty="0"/>
              <a:t>성연령별 상위 </a:t>
            </a:r>
            <a:r>
              <a:rPr lang="en-US" altLang="ko-KR" sz="1000" dirty="0"/>
              <a:t>5</a:t>
            </a:r>
            <a:r>
              <a:rPr lang="ko-KR" altLang="en-US" sz="1000" dirty="0"/>
              <a:t>위</a:t>
            </a:r>
            <a:r>
              <a:rPr lang="en-US" altLang="ko-KR" sz="1000" dirty="0"/>
              <a:t>(</a:t>
            </a:r>
            <a:r>
              <a:rPr lang="ko-KR" altLang="en-US" sz="1000" dirty="0"/>
              <a:t>갤럽리포트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B21FB-13CF-41FF-86D3-859ED3D6EE90}"/>
              </a:ext>
            </a:extLst>
          </p:cNvPr>
          <p:cNvSpPr txBox="1"/>
          <p:nvPr/>
        </p:nvSpPr>
        <p:spPr>
          <a:xfrm>
            <a:off x="10574788" y="1998211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665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448633-706F-46A0-B1AA-94832F56343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A5F14-D8EA-4A9B-B694-94772F35A805}"/>
              </a:ext>
            </a:extLst>
          </p:cNvPr>
          <p:cNvSpPr txBox="1"/>
          <p:nvPr/>
        </p:nvSpPr>
        <p:spPr>
          <a:xfrm>
            <a:off x="1026365" y="162740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컨텐츠 설계 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E028217-58C9-43EA-AF74-FADA564A0621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A96AE92-17A7-4DD0-B5D0-AA9119BA145C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FEF0508-BCA7-4ADE-A497-56835BA7ACBF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F5239021-5061-4376-807C-17E671A92FFA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7537174-C986-4A2C-A962-AD3463E30B43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515F4978-F57A-46BA-8DA0-463BA5680ECE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8D4F13F1-1380-47BB-A643-1B5D791E1785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F446AE1B-49C9-484A-9107-DD450A3A2E02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75BFB634-2942-40F4-B31D-1E2F7FD0CBF9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5E87563-260E-45A6-BA32-0DB21D6CBD5D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D3EF600B-2C93-4462-8A90-00606CFA4BA6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5EF9A0-94AE-4C11-B7C7-C28619DC9F9C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6BFF935-731E-407B-805A-99946F6F5CF9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29573DAE-BD01-49D6-844C-0AAF65F57F9D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F242450-24E8-4421-BEEB-5DFB70B4EDCD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312C7344-6D27-45D0-B614-630F798A6D18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544EF924-9822-4344-834F-3E6F25BC83F7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DA70E9A9-C0BF-4BDB-B795-EC9216F15297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FADC7A5D-DB2C-4A2C-A699-5C402F2C467B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C1565DF3-A533-436D-AA3C-B996C3A63357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5BD0D9A7-3FF8-45AD-BC32-7E11449D890C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D4440C4-3416-40B7-8665-85983DFC3918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FE99686-0591-47BE-9B9F-B205F5C7260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689012-5B3A-476E-BBE8-4BB66B93A448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7" name="이등변 삼각형 15">
                  <a:extLst>
                    <a:ext uri="{FF2B5EF4-FFF2-40B4-BE49-F238E27FC236}">
                      <a16:creationId xmlns:a16="http://schemas.microsoft.com/office/drawing/2014/main" id="{E470475A-403F-42A8-81EB-1045A690B96B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이등변 삼각형 107">
                  <a:extLst>
                    <a:ext uri="{FF2B5EF4-FFF2-40B4-BE49-F238E27FC236}">
                      <a16:creationId xmlns:a16="http://schemas.microsoft.com/office/drawing/2014/main" id="{E57F5C77-CE9E-4B91-8045-33B57B412E23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772AE34-7EF0-45EC-95B9-C2D316CB1B15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819A41F-E58B-40A4-A202-22B26206C8DE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D8852B86-31FE-4FDF-820C-6BBF4B5862D0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03" name="이등변 삼각형 15">
                  <a:extLst>
                    <a:ext uri="{FF2B5EF4-FFF2-40B4-BE49-F238E27FC236}">
                      <a16:creationId xmlns:a16="http://schemas.microsoft.com/office/drawing/2014/main" id="{4B9F1320-058A-4195-9769-0A8F51D8C02F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:a16="http://schemas.microsoft.com/office/drawing/2014/main" id="{8D70A9BA-6A04-4B8C-BD65-8E27587DF402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F25327-C410-4821-9FAC-DC0DE73D9C49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601ECE05-7B41-445D-A1A5-1B9DE9D02773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444095D-83E7-47BF-A3F0-EAB87D7EDB6A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99C223B-E8E2-4131-93AF-9F054FF1D81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3E9DAA0-C13F-41CC-BE19-5E3459FF100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B7A7FA03-BA9C-415B-AA3C-ABE175B15A59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현 94">
              <a:extLst>
                <a:ext uri="{FF2B5EF4-FFF2-40B4-BE49-F238E27FC236}">
                  <a16:creationId xmlns:a16="http://schemas.microsoft.com/office/drawing/2014/main" id="{B531BC22-97FE-4680-BBC7-EE489E34A51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21C3864-D89B-490F-A0D4-993D9E316A65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B6281EF-7B41-417D-8EA5-CC22CF1A7AE0}"/>
              </a:ext>
            </a:extLst>
          </p:cNvPr>
          <p:cNvSpPr txBox="1"/>
          <p:nvPr/>
        </p:nvSpPr>
        <p:spPr>
          <a:xfrm>
            <a:off x="565218" y="1546393"/>
            <a:ext cx="10022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탐방 유도를 위해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위치기반 퀘스트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부여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CA4A7B5-F801-43AE-93CE-256FBA255BBD}"/>
              </a:ext>
            </a:extLst>
          </p:cNvPr>
          <p:cNvGrpSpPr/>
          <p:nvPr/>
        </p:nvGrpSpPr>
        <p:grpSpPr>
          <a:xfrm>
            <a:off x="585894" y="2442109"/>
            <a:ext cx="11164836" cy="3123291"/>
            <a:chOff x="654488" y="2218531"/>
            <a:chExt cx="11164836" cy="3123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FD91D04-82BC-45EA-B437-B313974AC0F3}"/>
                </a:ext>
              </a:extLst>
            </p:cNvPr>
            <p:cNvGrpSpPr/>
            <p:nvPr/>
          </p:nvGrpSpPr>
          <p:grpSpPr>
            <a:xfrm>
              <a:off x="654488" y="2218531"/>
              <a:ext cx="11164836" cy="3123291"/>
              <a:chOff x="654488" y="2218531"/>
              <a:chExt cx="11164836" cy="312329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F6F1B4-431F-4B92-AD4D-375F5E92E198}"/>
                  </a:ext>
                </a:extLst>
              </p:cNvPr>
              <p:cNvSpPr txBox="1"/>
              <p:nvPr/>
            </p:nvSpPr>
            <p:spPr>
              <a:xfrm>
                <a:off x="654488" y="2218531"/>
                <a:ext cx="11164836" cy="3123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이미지 촬영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+ GPS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에 기반한 위치 정보를 통해 </a:t>
                </a:r>
                <a:r>
                  <a:rPr lang="ko-KR" altLang="en-US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둘레길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방문여부 검증 또는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수행 여부 확인</a:t>
                </a: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 marL="342900" indent="-342900">
                  <a:buAutoNum type="arabicPeriod"/>
                </a:pP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                                        흥미 요소를 통해 </a:t>
                </a:r>
                <a:r>
                  <a:rPr lang="ko-KR" altLang="en-US" sz="2200" b="1" dirty="0">
                    <a:solidFill>
                      <a:schemeClr val="accent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지속적인 방문</a:t>
                </a:r>
                <a:r>
                  <a:rPr lang="ko-KR" altLang="en-US" sz="2200" dirty="0">
                    <a:solidFill>
                      <a:schemeClr val="accent1"/>
                    </a:solidFill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</a:t>
                </a:r>
                <a:r>
                  <a:rPr lang="ko-KR" altLang="en-US" sz="2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유도</a:t>
                </a:r>
                <a:endParaRPr lang="en-US" altLang="ko-KR" sz="22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                                          SNS</a:t>
                </a:r>
                <a:r>
                  <a:rPr lang="ko-KR" altLang="en-US" sz="22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를 통한 주변인과의 경험 공유</a:t>
                </a: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0E309A4-D481-4D14-BED0-78C562A5B726}"/>
                  </a:ext>
                </a:extLst>
              </p:cNvPr>
              <p:cNvGrpSpPr/>
              <p:nvPr/>
            </p:nvGrpSpPr>
            <p:grpSpPr>
              <a:xfrm>
                <a:off x="1276269" y="2877028"/>
                <a:ext cx="2896028" cy="1056765"/>
                <a:chOff x="1196106" y="2845675"/>
                <a:chExt cx="2896028" cy="1056765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915777D0-9017-4997-A078-DA2FD426E82C}"/>
                    </a:ext>
                  </a:extLst>
                </p:cNvPr>
                <p:cNvSpPr/>
                <p:nvPr/>
              </p:nvSpPr>
              <p:spPr>
                <a:xfrm>
                  <a:off x="1196106" y="2845675"/>
                  <a:ext cx="2896028" cy="1056765"/>
                </a:xfrm>
                <a:prstGeom prst="roundRect">
                  <a:avLst>
                    <a:gd name="adj" fmla="val 553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5" name="Picture 2" descr="포켓몬고 이미지 검색결과">
                  <a:extLst>
                    <a:ext uri="{FF2B5EF4-FFF2-40B4-BE49-F238E27FC236}">
                      <a16:creationId xmlns:a16="http://schemas.microsoft.com/office/drawing/2014/main" id="{7ECDBE7C-BB12-400C-843C-D2E8679FBE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2242" y="2907812"/>
                  <a:ext cx="1391878" cy="9107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4" descr="더 헌터스 이미지 검색결과">
                  <a:extLst>
                    <a:ext uri="{FF2B5EF4-FFF2-40B4-BE49-F238E27FC236}">
                      <a16:creationId xmlns:a16="http://schemas.microsoft.com/office/drawing/2014/main" id="{8238D1EB-E8D6-4D29-A220-4F9618E8E8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5972" y="2896131"/>
                  <a:ext cx="1299757" cy="910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D16B614-2472-411E-9C3F-AE83874BFC52}"/>
                </a:ext>
              </a:extLst>
            </p:cNvPr>
            <p:cNvGrpSpPr/>
            <p:nvPr/>
          </p:nvGrpSpPr>
          <p:grpSpPr>
            <a:xfrm>
              <a:off x="4423926" y="2854491"/>
              <a:ext cx="6666740" cy="1056764"/>
              <a:chOff x="4423926" y="2854491"/>
              <a:chExt cx="6666740" cy="105676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C604927-E012-4BBA-A7CF-3E56B60C1E6F}"/>
                  </a:ext>
                </a:extLst>
              </p:cNvPr>
              <p:cNvSpPr txBox="1"/>
              <p:nvPr/>
            </p:nvSpPr>
            <p:spPr>
              <a:xfrm>
                <a:off x="4423926" y="2854491"/>
                <a:ext cx="3203899" cy="1056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기존게임 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위치기반 서비스를 바탕으로</a:t>
                </a: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여러가지 퀘스트를 진행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F6BFC9-75CF-4E0C-BB05-59BE36720E6C}"/>
                  </a:ext>
                </a:extLst>
              </p:cNvPr>
              <p:cNvSpPr txBox="1"/>
              <p:nvPr/>
            </p:nvSpPr>
            <p:spPr>
              <a:xfrm>
                <a:off x="8223898" y="2854491"/>
                <a:ext cx="2866768" cy="1056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차별화된 점 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실시간 공지사항 전달</a:t>
                </a: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레벨에 따른 혜택 제공</a:t>
                </a:r>
                <a:endPara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  <p:sp>
            <p:nvSpPr>
              <p:cNvPr id="71" name="더하기 기호 70">
                <a:extLst>
                  <a:ext uri="{FF2B5EF4-FFF2-40B4-BE49-F238E27FC236}">
                    <a16:creationId xmlns:a16="http://schemas.microsoft.com/office/drawing/2014/main" id="{9782C09A-7F93-434D-AB89-CCFD994A4703}"/>
                  </a:ext>
                </a:extLst>
              </p:cNvPr>
              <p:cNvSpPr/>
              <p:nvPr/>
            </p:nvSpPr>
            <p:spPr>
              <a:xfrm>
                <a:off x="7320294" y="3058255"/>
                <a:ext cx="783367" cy="780007"/>
              </a:xfrm>
              <a:prstGeom prst="mathPlus">
                <a:avLst>
                  <a:gd name="adj1" fmla="val 207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7ABE947-C112-46E3-AB89-64B1670DB817}"/>
              </a:ext>
            </a:extLst>
          </p:cNvPr>
          <p:cNvSpPr txBox="1"/>
          <p:nvPr/>
        </p:nvSpPr>
        <p:spPr>
          <a:xfrm>
            <a:off x="1036416" y="661674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C4A3A40-B02C-436E-B43F-A4092D395E45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17820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88CB80A9-678B-44F7-8B3B-C27B2B5D600C}"/>
              </a:ext>
            </a:extLst>
          </p:cNvPr>
          <p:cNvSpPr/>
          <p:nvPr/>
        </p:nvSpPr>
        <p:spPr>
          <a:xfrm>
            <a:off x="631922" y="2268549"/>
            <a:ext cx="798479" cy="7344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77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448633-706F-46A0-B1AA-94832F56343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A5F14-D8EA-4A9B-B694-94772F35A805}"/>
              </a:ext>
            </a:extLst>
          </p:cNvPr>
          <p:cNvSpPr txBox="1"/>
          <p:nvPr/>
        </p:nvSpPr>
        <p:spPr>
          <a:xfrm>
            <a:off x="1026365" y="16274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필요기술 구현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이미지 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2A27066-AEE5-4966-8EBC-40585D5EDC2F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4669EC2-3846-434B-8E96-7611566DA47D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FFEA4A5-8710-49F0-B7A4-6BBF5E6F7843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ED96EEE-C6BE-4DA4-802D-A18C2573F210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9363628-1560-4987-8FA4-E1357C952893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5E157C8-0231-4C38-8C34-B08A1636DCF1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FB13E93D-2686-4E32-BF6C-05BF0AADF79C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C68F53EF-B4B8-43AA-BA42-8D45D93978BE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50B3733-CE99-4332-8E8A-40EAFD51CC06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F823E1F2-BED2-42F2-A71A-75970F2480C2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3A098B60-FBDA-453B-B26B-205287D61E9D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57C62D-74BD-43EB-AA95-289974134F0C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44DCFB1-E2BA-42CE-BF19-65FEFB675773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2894EA1A-D1A3-4877-AD88-3FD5F79C954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B12FEC53-B892-4C64-BD7E-246B990D5B86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10CDD829-6F81-40BD-A74E-2151CCAEB9EE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7AC32B0C-FB13-4FDB-8871-BF41C2A37E73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259877E5-17EE-45B2-A301-31ACD998867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CBA33F1-72AF-414B-8ED4-A31028A99B35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70D3CE69-0228-45C2-90D7-3B49A04DD061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531794F5-FE37-4A2D-B7DB-036EC02572D4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3EF1307C-326E-4386-92C0-E6FC1F40CF15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013E219-F63E-465E-9962-957942B095F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929DC71B-8770-4A2B-AD1A-6BB3EE42E1D4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3" name="이등변 삼각형 15">
                  <a:extLst>
                    <a:ext uri="{FF2B5EF4-FFF2-40B4-BE49-F238E27FC236}">
                      <a16:creationId xmlns:a16="http://schemas.microsoft.com/office/drawing/2014/main" id="{58D966D4-7700-403D-B84A-92977AA35167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>
                  <a:extLst>
                    <a:ext uri="{FF2B5EF4-FFF2-40B4-BE49-F238E27FC236}">
                      <a16:creationId xmlns:a16="http://schemas.microsoft.com/office/drawing/2014/main" id="{AA9B6902-B182-4B77-A5DE-2C46CE23B96C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50A0E3B-655C-4669-9DEF-5802CDEAC73C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916E5E9-6E77-45C1-A143-1884C019B29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0E51D6AD-1EF9-43A3-AF51-666AF9D71FA6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19" name="이등변 삼각형 15">
                  <a:extLst>
                    <a:ext uri="{FF2B5EF4-FFF2-40B4-BE49-F238E27FC236}">
                      <a16:creationId xmlns:a16="http://schemas.microsoft.com/office/drawing/2014/main" id="{C3996981-A406-4473-B5EA-5DE38A0D5ED3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이등변 삼각형 119">
                  <a:extLst>
                    <a:ext uri="{FF2B5EF4-FFF2-40B4-BE49-F238E27FC236}">
                      <a16:creationId xmlns:a16="http://schemas.microsoft.com/office/drawing/2014/main" id="{7D4217A3-88C6-412E-8350-E17357CAAA41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D238F5F-1F8F-4AE7-B778-D7F686C89E32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356D9C3-A1F6-494B-BADF-7DBE73CA3D2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9C4F360C-3138-42F2-8133-BCBE559B2C98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56DE92-AF72-48F5-A608-23895B11B87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54B5255-32AD-4CD5-B713-A67CB68E9C95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976C157-2415-4800-8254-3CEEFE0E0583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현 87">
              <a:extLst>
                <a:ext uri="{FF2B5EF4-FFF2-40B4-BE49-F238E27FC236}">
                  <a16:creationId xmlns:a16="http://schemas.microsoft.com/office/drawing/2014/main" id="{7ED78FF0-287A-4DF0-AE3D-FD929EAE2FC8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E0564F0-EB63-4F04-B4AC-1764C990C01C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21C245-86B1-40F1-A5F1-DD2A0AFD5A9F}"/>
              </a:ext>
            </a:extLst>
          </p:cNvPr>
          <p:cNvSpPr txBox="1"/>
          <p:nvPr/>
        </p:nvSpPr>
        <p:spPr>
          <a:xfrm>
            <a:off x="1036416" y="66167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060179A-9059-4D99-9D26-27473A2135D7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545865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E89572-5B21-4050-9FDE-98E2F6BCC2ED}"/>
              </a:ext>
            </a:extLst>
          </p:cNvPr>
          <p:cNvSpPr txBox="1"/>
          <p:nvPr/>
        </p:nvSpPr>
        <p:spPr>
          <a:xfrm>
            <a:off x="7251700" y="6611779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구글 </a:t>
            </a:r>
            <a:r>
              <a:rPr lang="en-US" altLang="ko-KR" sz="1000" dirty="0"/>
              <a:t>: </a:t>
            </a:r>
            <a:r>
              <a:rPr lang="ko-KR" altLang="en-US" sz="1000" dirty="0"/>
              <a:t>키워드</a:t>
            </a:r>
            <a:r>
              <a:rPr lang="en-US" altLang="ko-KR" sz="1000" dirty="0"/>
              <a:t>==‘</a:t>
            </a:r>
            <a:r>
              <a:rPr lang="ko-KR" altLang="en-US" sz="1000" dirty="0"/>
              <a:t>산개나리</a:t>
            </a:r>
            <a:r>
              <a:rPr lang="en-US" altLang="ko-KR" sz="1000" dirty="0"/>
              <a:t>’, ‘</a:t>
            </a:r>
            <a:r>
              <a:rPr lang="ko-KR" altLang="en-US" sz="1000" dirty="0"/>
              <a:t>생강나무</a:t>
            </a:r>
            <a:r>
              <a:rPr lang="en-US" altLang="ko-KR" sz="1000" dirty="0"/>
              <a:t>’, ‘</a:t>
            </a:r>
            <a:r>
              <a:rPr lang="ko-KR" altLang="en-US" sz="1000" dirty="0"/>
              <a:t>도산서원</a:t>
            </a:r>
            <a:r>
              <a:rPr lang="en-US" altLang="ko-KR" sz="1000" dirty="0"/>
              <a:t>’, ‘</a:t>
            </a:r>
            <a:r>
              <a:rPr lang="ko-KR" altLang="en-US" sz="1000" dirty="0"/>
              <a:t>봉황각＇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388DC818-B041-4F66-A9BA-00F5A93F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59922"/>
            <a:ext cx="5391150" cy="3505200"/>
          </a:xfrm>
          <a:prstGeom prst="rect">
            <a:avLst/>
          </a:prstGeom>
        </p:spPr>
      </p:pic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242BEE65-1805-4FDD-9BF4-615AE1857438}"/>
              </a:ext>
            </a:extLst>
          </p:cNvPr>
          <p:cNvSpPr/>
          <p:nvPr/>
        </p:nvSpPr>
        <p:spPr>
          <a:xfrm>
            <a:off x="6424388" y="3376853"/>
            <a:ext cx="358875" cy="453229"/>
          </a:xfrm>
          <a:prstGeom prst="rightArrow">
            <a:avLst>
              <a:gd name="adj1" fmla="val 36667"/>
              <a:gd name="adj2" fmla="val 50785"/>
            </a:avLst>
          </a:prstGeom>
          <a:solidFill>
            <a:schemeClr val="bg2">
              <a:lumMod val="2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C697645-BB49-4E0E-AADE-39E89EC0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283" y="1932452"/>
            <a:ext cx="4467225" cy="3457575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B25FCB49-0AC2-44CD-8545-9404977466F0}"/>
              </a:ext>
            </a:extLst>
          </p:cNvPr>
          <p:cNvSpPr txBox="1"/>
          <p:nvPr/>
        </p:nvSpPr>
        <p:spPr>
          <a:xfrm>
            <a:off x="736474" y="5569679"/>
            <a:ext cx="1068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579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-&gt;  52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       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695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  242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 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 139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	            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803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  507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 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A6AA854-E20C-4795-9165-800304C74CE2}"/>
              </a:ext>
            </a:extLst>
          </p:cNvPr>
          <p:cNvSpPr txBox="1"/>
          <p:nvPr/>
        </p:nvSpPr>
        <p:spPr>
          <a:xfrm>
            <a:off x="704850" y="1317798"/>
            <a:ext cx="106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구글에서 크롤링한 이미지 중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Keyword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관련 없는 이미지 제거 </a:t>
            </a: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933F3DE-8D50-45FA-B06F-51F79E897B3C}"/>
              </a:ext>
            </a:extLst>
          </p:cNvPr>
          <p:cNvGrpSpPr/>
          <p:nvPr/>
        </p:nvGrpSpPr>
        <p:grpSpPr>
          <a:xfrm>
            <a:off x="1923950" y="1859922"/>
            <a:ext cx="4058781" cy="3408519"/>
            <a:chOff x="1923950" y="1859922"/>
            <a:chExt cx="4058781" cy="3408519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ACE61CBC-CF02-40DA-8A1A-2CAB1B8D509E}"/>
                </a:ext>
              </a:extLst>
            </p:cNvPr>
            <p:cNvSpPr/>
            <p:nvPr/>
          </p:nvSpPr>
          <p:spPr>
            <a:xfrm>
              <a:off x="1937281" y="1859922"/>
              <a:ext cx="806961" cy="1119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CF7F7C2-0F01-473A-8A63-1EFA7DC8721D}"/>
                </a:ext>
              </a:extLst>
            </p:cNvPr>
            <p:cNvSpPr/>
            <p:nvPr/>
          </p:nvSpPr>
          <p:spPr>
            <a:xfrm>
              <a:off x="4078138" y="2936561"/>
              <a:ext cx="806961" cy="1170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3F9BCF8-E41D-453C-A12E-15F79BD33572}"/>
                </a:ext>
              </a:extLst>
            </p:cNvPr>
            <p:cNvSpPr/>
            <p:nvPr/>
          </p:nvSpPr>
          <p:spPr>
            <a:xfrm>
              <a:off x="2942789" y="2979824"/>
              <a:ext cx="902329" cy="1127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A707A89-8144-461E-805F-1CDC23CC00EF}"/>
                </a:ext>
              </a:extLst>
            </p:cNvPr>
            <p:cNvSpPr/>
            <p:nvPr/>
          </p:nvSpPr>
          <p:spPr>
            <a:xfrm>
              <a:off x="1923951" y="2979824"/>
              <a:ext cx="820292" cy="1119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AAE6F8B-DC33-4CCB-BB26-3F7859F931EB}"/>
                </a:ext>
              </a:extLst>
            </p:cNvPr>
            <p:cNvSpPr/>
            <p:nvPr/>
          </p:nvSpPr>
          <p:spPr>
            <a:xfrm>
              <a:off x="1923950" y="4097459"/>
              <a:ext cx="820292" cy="1170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23CE5761-6D3A-4947-8D3C-52FC867A87BC}"/>
                </a:ext>
              </a:extLst>
            </p:cNvPr>
            <p:cNvSpPr/>
            <p:nvPr/>
          </p:nvSpPr>
          <p:spPr>
            <a:xfrm>
              <a:off x="5080402" y="4107542"/>
              <a:ext cx="902329" cy="11608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737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14ADFD6-57A6-4879-90F9-C867C916CBA2}"/>
              </a:ext>
            </a:extLst>
          </p:cNvPr>
          <p:cNvSpPr/>
          <p:nvPr/>
        </p:nvSpPr>
        <p:spPr>
          <a:xfrm>
            <a:off x="4345926" y="3663591"/>
            <a:ext cx="6186537" cy="119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6C035E-B9DB-4805-AFA7-E158FB3C9BE8}"/>
              </a:ext>
            </a:extLst>
          </p:cNvPr>
          <p:cNvSpPr/>
          <p:nvPr/>
        </p:nvSpPr>
        <p:spPr>
          <a:xfrm>
            <a:off x="4345926" y="2018278"/>
            <a:ext cx="6186537" cy="119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B975880-6F96-4C4B-BD94-A49BEDE844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AE06131-2547-445E-8F46-9233ED677DF0}"/>
              </a:ext>
            </a:extLst>
          </p:cNvPr>
          <p:cNvSpPr txBox="1"/>
          <p:nvPr/>
        </p:nvSpPr>
        <p:spPr>
          <a:xfrm>
            <a:off x="570409" y="1286077"/>
            <a:ext cx="1068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선별한 이미지를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Train Set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과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Set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으로 나누어 학습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이미지 개수가 동일해야 학습의 정확도가 높아서 임의로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개의 이미지로 학습을 진행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448633-706F-46A0-B1AA-94832F56343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1A5F14-D8EA-4A9B-B694-94772F35A805}"/>
              </a:ext>
            </a:extLst>
          </p:cNvPr>
          <p:cNvSpPr txBox="1"/>
          <p:nvPr/>
        </p:nvSpPr>
        <p:spPr>
          <a:xfrm>
            <a:off x="1026365" y="162740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필요기술 구현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이미지 데이터 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전처리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929279-09FD-48E9-B52A-E077AC2791D1}"/>
              </a:ext>
            </a:extLst>
          </p:cNvPr>
          <p:cNvSpPr txBox="1"/>
          <p:nvPr/>
        </p:nvSpPr>
        <p:spPr>
          <a:xfrm>
            <a:off x="566044" y="5176271"/>
            <a:ext cx="10684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-&gt; Train Set = 30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= 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139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Train Set = 30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Test = 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507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Train Set = 30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Test = 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242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Train Set = 30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 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Test = 10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E958D-4244-4839-B590-EB85702B2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044" y="1932408"/>
            <a:ext cx="1249867" cy="124986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64F9493-22C0-41F5-A90C-A11E8B049D9D}"/>
              </a:ext>
            </a:extLst>
          </p:cNvPr>
          <p:cNvSpPr txBox="1"/>
          <p:nvPr/>
        </p:nvSpPr>
        <p:spPr>
          <a:xfrm>
            <a:off x="876682" y="2997609"/>
            <a:ext cx="62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img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97B4BB3C-5278-4F64-836B-79F91E8B4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030" y="1927401"/>
            <a:ext cx="1249867" cy="1249867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F3424F6-0A85-4E6E-B9B6-B8ABD0900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6030" y="3577878"/>
            <a:ext cx="1249867" cy="124986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C44537C9-AF59-4936-A2C9-6798B667BE9B}"/>
              </a:ext>
            </a:extLst>
          </p:cNvPr>
          <p:cNvSpPr txBox="1"/>
          <p:nvPr/>
        </p:nvSpPr>
        <p:spPr>
          <a:xfrm>
            <a:off x="2482603" y="3006546"/>
            <a:ext cx="62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train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CD1B496-5D41-4594-A69C-D590BF2FAFB1}"/>
              </a:ext>
            </a:extLst>
          </p:cNvPr>
          <p:cNvSpPr txBox="1"/>
          <p:nvPr/>
        </p:nvSpPr>
        <p:spPr>
          <a:xfrm>
            <a:off x="2476668" y="4617266"/>
            <a:ext cx="62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966814-6CA9-45C5-8947-A2247FF1BD23}"/>
              </a:ext>
            </a:extLst>
          </p:cNvPr>
          <p:cNvCxnSpPr>
            <a:stCxn id="6" idx="3"/>
            <a:endCxn id="95" idx="1"/>
          </p:cNvCxnSpPr>
          <p:nvPr/>
        </p:nvCxnSpPr>
        <p:spPr>
          <a:xfrm flipV="1">
            <a:off x="1815911" y="2552335"/>
            <a:ext cx="350119" cy="5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EC0E04-F750-41AC-A63F-816CE73B3991}"/>
              </a:ext>
            </a:extLst>
          </p:cNvPr>
          <p:cNvCxnSpPr>
            <a:stCxn id="6" idx="3"/>
            <a:endCxn id="96" idx="1"/>
          </p:cNvCxnSpPr>
          <p:nvPr/>
        </p:nvCxnSpPr>
        <p:spPr>
          <a:xfrm>
            <a:off x="1815911" y="2557342"/>
            <a:ext cx="350119" cy="1645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그림 98">
            <a:extLst>
              <a:ext uri="{FF2B5EF4-FFF2-40B4-BE49-F238E27FC236}">
                <a16:creationId xmlns:a16="http://schemas.microsoft.com/office/drawing/2014/main" id="{9C54789A-C76D-4C53-BA0B-F0BE5AFF6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4939" y="1879163"/>
            <a:ext cx="1249867" cy="1249867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B49946A-6D94-46C9-BBF4-EC0A65E9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4743" y="1884665"/>
            <a:ext cx="1249867" cy="124986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1671D2F-DABB-4A6E-BC88-2A79554BC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6579" y="1876683"/>
            <a:ext cx="1249867" cy="1249867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15C3FB1-4381-422B-9324-8E09C9006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0377" y="1884664"/>
            <a:ext cx="1249867" cy="124986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690058D-2BBF-4E49-834D-11164F947777}"/>
              </a:ext>
            </a:extLst>
          </p:cNvPr>
          <p:cNvSpPr txBox="1"/>
          <p:nvPr/>
        </p:nvSpPr>
        <p:spPr>
          <a:xfrm>
            <a:off x="4625053" y="2837048"/>
            <a:ext cx="101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FCC94B-E23F-4E1F-BEBE-2C37D132FCD6}"/>
              </a:ext>
            </a:extLst>
          </p:cNvPr>
          <p:cNvSpPr txBox="1"/>
          <p:nvPr/>
        </p:nvSpPr>
        <p:spPr>
          <a:xfrm>
            <a:off x="6250452" y="2856212"/>
            <a:ext cx="101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7963931-932E-4B0D-BA40-7DB7022FD5F7}"/>
              </a:ext>
            </a:extLst>
          </p:cNvPr>
          <p:cNvSpPr txBox="1"/>
          <p:nvPr/>
        </p:nvSpPr>
        <p:spPr>
          <a:xfrm>
            <a:off x="7610056" y="2833669"/>
            <a:ext cx="11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1B42387-539F-4D71-B44E-55A2E9895549}"/>
              </a:ext>
            </a:extLst>
          </p:cNvPr>
          <p:cNvSpPr txBox="1"/>
          <p:nvPr/>
        </p:nvSpPr>
        <p:spPr>
          <a:xfrm>
            <a:off x="9125346" y="2842549"/>
            <a:ext cx="104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B5B8710-8F70-4265-8A3F-A49DC1B17C0E}"/>
              </a:ext>
            </a:extLst>
          </p:cNvPr>
          <p:cNvSpPr txBox="1"/>
          <p:nvPr/>
        </p:nvSpPr>
        <p:spPr>
          <a:xfrm>
            <a:off x="4625053" y="4482361"/>
            <a:ext cx="101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0A7F6B9-9FFE-48B0-BC40-D9E5F8526FC3}"/>
              </a:ext>
            </a:extLst>
          </p:cNvPr>
          <p:cNvSpPr txBox="1"/>
          <p:nvPr/>
        </p:nvSpPr>
        <p:spPr>
          <a:xfrm>
            <a:off x="6250452" y="4501525"/>
            <a:ext cx="101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DC9F36-E7F5-4CDD-9848-75A4CD711A7A}"/>
              </a:ext>
            </a:extLst>
          </p:cNvPr>
          <p:cNvSpPr txBox="1"/>
          <p:nvPr/>
        </p:nvSpPr>
        <p:spPr>
          <a:xfrm>
            <a:off x="7610056" y="4478982"/>
            <a:ext cx="11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E3C4897-ED5C-408C-AE37-88CB38ADAA72}"/>
              </a:ext>
            </a:extLst>
          </p:cNvPr>
          <p:cNvSpPr txBox="1"/>
          <p:nvPr/>
        </p:nvSpPr>
        <p:spPr>
          <a:xfrm>
            <a:off x="9125346" y="4487862"/>
            <a:ext cx="104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C9D8D742-768B-4C85-A1F3-29AEBC68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1476" y="3478900"/>
            <a:ext cx="1249867" cy="1249867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0CC214D6-055E-4B47-8168-F7B1666DD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280" y="3484402"/>
            <a:ext cx="1249867" cy="124986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6C55C40-B93B-4426-88C5-66DB0E87F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3116" y="3476420"/>
            <a:ext cx="1249867" cy="124986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212581B5-91D8-4D92-A5D0-F925FB837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000" y1="59556" x2="48000" y2="59556"/>
                        <a14:foregroundMark x1="53333" y1="58667" x2="53333" y2="58667"/>
                        <a14:foregroundMark x1="53333" y1="58667" x2="53333" y2="58667"/>
                        <a14:foregroundMark x1="54222" y1="62222" x2="32889" y2="53333"/>
                        <a14:foregroundMark x1="32889" y1="53333" x2="55111" y2="46667"/>
                        <a14:foregroundMark x1="55111" y1="46667" x2="61333" y2="52444"/>
                        <a14:foregroundMark x1="69778" y1="59556" x2="48444" y2="66667"/>
                        <a14:foregroundMark x1="48444" y1="66667" x2="22667" y2="64889"/>
                        <a14:foregroundMark x1="22667" y1="64889" x2="20000" y2="38222"/>
                        <a14:foregroundMark x1="20000" y1="38222" x2="67556" y2="34222"/>
                        <a14:foregroundMark x1="67556" y1="34222" x2="75111" y2="56889"/>
                        <a14:foregroundMark x1="75111" y1="56889" x2="54667" y2="72889"/>
                        <a14:foregroundMark x1="54667" y1="72889" x2="30222" y2="72889"/>
                        <a14:foregroundMark x1="30222" y1="72889" x2="16889" y2="53333"/>
                        <a14:foregroundMark x1="16889" y1="53333" x2="18667" y2="29778"/>
                        <a14:foregroundMark x1="18667" y1="29778" x2="44889" y2="34667"/>
                        <a14:foregroundMark x1="44889" y1="34667" x2="69778" y2="34222"/>
                        <a14:foregroundMark x1="69778" y1="34222" x2="82222" y2="56000"/>
                        <a14:foregroundMark x1="82222" y1="56000" x2="64444" y2="70222"/>
                        <a14:foregroundMark x1="64444" y1="70222" x2="60889" y2="70222"/>
                        <a14:foregroundMark x1="48444" y1="64889" x2="48444" y2="64889"/>
                        <a14:backgroundMark x1="55556" y1="82667" x2="55556" y2="82667"/>
                        <a14:backgroundMark x1="18667" y1="84444" x2="92889" y2="85333"/>
                        <a14:backgroundMark x1="66222" y1="92000" x2="90222" y2="84444"/>
                        <a14:backgroundMark x1="90222" y1="84444" x2="96889" y2="57333"/>
                        <a14:backgroundMark x1="96889" y1="57333" x2="77778" y2="12889"/>
                        <a14:backgroundMark x1="77778" y1="12889" x2="25333" y2="12444"/>
                        <a14:backgroundMark x1="25333" y1="12444" x2="4000" y2="20889"/>
                        <a14:backgroundMark x1="4000" y1="20889" x2="5333" y2="67556"/>
                        <a14:backgroundMark x1="5333" y1="67556" x2="24444" y2="86667"/>
                        <a14:backgroundMark x1="24444" y1="86667" x2="47111" y2="82667"/>
                        <a14:backgroundMark x1="47111" y1="82667" x2="70667" y2="83556"/>
                        <a14:backgroundMark x1="70667" y1="83556" x2="76444" y2="86667"/>
                        <a14:backgroundMark x1="91111" y1="87111" x2="85778" y2="13333"/>
                        <a14:backgroundMark x1="92000" y1="69778" x2="94667" y2="8444"/>
                        <a14:backgroundMark x1="94222" y1="68889" x2="95556" y2="6667"/>
                        <a14:backgroundMark x1="95556" y1="58222" x2="95556" y2="63556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  <a14:backgroundMark x1="95556" y1="64889" x2="95556" y2="64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6914" y="3484401"/>
            <a:ext cx="1249867" cy="12498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83943E-2ED1-41FF-8F1A-255A30DE8429}"/>
              </a:ext>
            </a:extLst>
          </p:cNvPr>
          <p:cNvCxnSpPr>
            <a:cxnSpLocks/>
            <a:stCxn id="95" idx="3"/>
            <a:endCxn id="11" idx="1"/>
          </p:cNvCxnSpPr>
          <p:nvPr/>
        </p:nvCxnSpPr>
        <p:spPr>
          <a:xfrm>
            <a:off x="3415897" y="2552335"/>
            <a:ext cx="930029" cy="65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760E64-D458-4B19-879B-8DF21127075A}"/>
              </a:ext>
            </a:extLst>
          </p:cNvPr>
          <p:cNvCxnSpPr>
            <a:stCxn id="96" idx="3"/>
            <a:endCxn id="107" idx="1"/>
          </p:cNvCxnSpPr>
          <p:nvPr/>
        </p:nvCxnSpPr>
        <p:spPr>
          <a:xfrm>
            <a:off x="3415897" y="4202812"/>
            <a:ext cx="930029" cy="60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2A27066-AEE5-4966-8EBC-40585D5EDC2F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4669EC2-3846-434B-8E96-7611566DA47D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FFEA4A5-8710-49F0-B7A4-6BBF5E6F7843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AED96EEE-C6BE-4DA4-802D-A18C2573F210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69363628-1560-4987-8FA4-E1357C952893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A5E157C8-0231-4C38-8C34-B08A1636DCF1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FB13E93D-2686-4E32-BF6C-05BF0AADF79C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C68F53EF-B4B8-43AA-BA42-8D45D93978BE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50B3733-CE99-4332-8E8A-40EAFD51CC06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F823E1F2-BED2-42F2-A71A-75970F2480C2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3A098B60-FBDA-453B-B26B-205287D61E9D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357C62D-74BD-43EB-AA95-289974134F0C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44DCFB1-E2BA-42CE-BF19-65FEFB675773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2894EA1A-D1A3-4877-AD88-3FD5F79C954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B12FEC53-B892-4C64-BD7E-246B990D5B86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10CDD829-6F81-40BD-A74E-2151CCAEB9EE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7AC32B0C-FB13-4FDB-8871-BF41C2A37E73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259877E5-17EE-45B2-A301-31ACD998867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CBA33F1-72AF-414B-8ED4-A31028A99B35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70D3CE69-0228-45C2-90D7-3B49A04DD061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531794F5-FE37-4A2D-B7DB-036EC02572D4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3EF1307C-326E-4386-92C0-E6FC1F40CF15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013E219-F63E-465E-9962-957942B095F7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929DC71B-8770-4A2B-AD1A-6BB3EE42E1D4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23" name="이등변 삼각형 15">
                  <a:extLst>
                    <a:ext uri="{FF2B5EF4-FFF2-40B4-BE49-F238E27FC236}">
                      <a16:creationId xmlns:a16="http://schemas.microsoft.com/office/drawing/2014/main" id="{58D966D4-7700-403D-B84A-92977AA35167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이등변 삼각형 123">
                  <a:extLst>
                    <a:ext uri="{FF2B5EF4-FFF2-40B4-BE49-F238E27FC236}">
                      <a16:creationId xmlns:a16="http://schemas.microsoft.com/office/drawing/2014/main" id="{AA9B6902-B182-4B77-A5DE-2C46CE23B96C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50A0E3B-655C-4669-9DEF-5802CDEAC73C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C916E5E9-6E77-45C1-A143-1884C019B292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0E51D6AD-1EF9-43A3-AF51-666AF9D71FA6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19" name="이등변 삼각형 15">
                  <a:extLst>
                    <a:ext uri="{FF2B5EF4-FFF2-40B4-BE49-F238E27FC236}">
                      <a16:creationId xmlns:a16="http://schemas.microsoft.com/office/drawing/2014/main" id="{C3996981-A406-4473-B5EA-5DE38A0D5ED3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이등변 삼각형 119">
                  <a:extLst>
                    <a:ext uri="{FF2B5EF4-FFF2-40B4-BE49-F238E27FC236}">
                      <a16:creationId xmlns:a16="http://schemas.microsoft.com/office/drawing/2014/main" id="{7D4217A3-88C6-412E-8350-E17357CAAA41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D238F5F-1F8F-4AE7-B778-D7F686C89E32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6356D9C3-A1F6-494B-BADF-7DBE73CA3D2E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9C4F360C-3138-42F2-8133-BCBE559B2C98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56DE92-AF72-48F5-A608-23895B11B875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454B5255-32AD-4CD5-B713-A67CB68E9C95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C976C157-2415-4800-8254-3CEEFE0E0583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현 87">
              <a:extLst>
                <a:ext uri="{FF2B5EF4-FFF2-40B4-BE49-F238E27FC236}">
                  <a16:creationId xmlns:a16="http://schemas.microsoft.com/office/drawing/2014/main" id="{7ED78FF0-287A-4DF0-AE3D-FD929EAE2FC8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E0564F0-EB63-4F04-B4AC-1764C990C01C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521C245-86B1-40F1-A5F1-DD2A0AFD5A9F}"/>
              </a:ext>
            </a:extLst>
          </p:cNvPr>
          <p:cNvSpPr txBox="1"/>
          <p:nvPr/>
        </p:nvSpPr>
        <p:spPr>
          <a:xfrm>
            <a:off x="1036416" y="66167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060179A-9059-4D99-9D26-27473A2135D7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545865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AE89572-5B21-4050-9FDE-98E2F6BCC2ED}"/>
              </a:ext>
            </a:extLst>
          </p:cNvPr>
          <p:cNvSpPr txBox="1"/>
          <p:nvPr/>
        </p:nvSpPr>
        <p:spPr>
          <a:xfrm>
            <a:off x="7251700" y="6611779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구글 </a:t>
            </a:r>
            <a:r>
              <a:rPr lang="en-US" altLang="ko-KR" sz="1000" dirty="0"/>
              <a:t>: </a:t>
            </a:r>
            <a:r>
              <a:rPr lang="ko-KR" altLang="en-US" sz="1000" dirty="0"/>
              <a:t>키워드</a:t>
            </a:r>
            <a:r>
              <a:rPr lang="en-US" altLang="ko-KR" sz="1000" dirty="0"/>
              <a:t>==‘</a:t>
            </a:r>
            <a:r>
              <a:rPr lang="ko-KR" altLang="en-US" sz="1000" dirty="0"/>
              <a:t>산개나리</a:t>
            </a:r>
            <a:r>
              <a:rPr lang="en-US" altLang="ko-KR" sz="1000" dirty="0"/>
              <a:t>’, ‘</a:t>
            </a:r>
            <a:r>
              <a:rPr lang="ko-KR" altLang="en-US" sz="1000" dirty="0"/>
              <a:t>생강나무</a:t>
            </a:r>
            <a:r>
              <a:rPr lang="en-US" altLang="ko-KR" sz="1000" dirty="0"/>
              <a:t>’, ‘</a:t>
            </a:r>
            <a:r>
              <a:rPr lang="ko-KR" altLang="en-US" sz="1000" dirty="0"/>
              <a:t>도산서원</a:t>
            </a:r>
            <a:r>
              <a:rPr lang="en-US" altLang="ko-KR" sz="1000" dirty="0"/>
              <a:t>’, ‘</a:t>
            </a:r>
            <a:r>
              <a:rPr lang="ko-KR" altLang="en-US" sz="1000" dirty="0"/>
              <a:t>봉황각＇</a:t>
            </a:r>
          </a:p>
        </p:txBody>
      </p:sp>
    </p:spTree>
    <p:extLst>
      <p:ext uri="{BB962C8B-B14F-4D97-AF65-F5344CB8AC3E}">
        <p14:creationId xmlns:p14="http://schemas.microsoft.com/office/powerpoint/2010/main" val="1245867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B4FAEDAA-007F-461F-ABA1-AC9C3B7C1B29}"/>
              </a:ext>
            </a:extLst>
          </p:cNvPr>
          <p:cNvSpPr/>
          <p:nvPr/>
        </p:nvSpPr>
        <p:spPr>
          <a:xfrm>
            <a:off x="7150806" y="1309798"/>
            <a:ext cx="4635547" cy="5001170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  <a:alpha val="77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1867EE52-6F58-40C2-ADD1-705A74A8CC35}"/>
              </a:ext>
            </a:extLst>
          </p:cNvPr>
          <p:cNvSpPr/>
          <p:nvPr/>
        </p:nvSpPr>
        <p:spPr>
          <a:xfrm>
            <a:off x="8850620" y="2029657"/>
            <a:ext cx="1334547" cy="3835908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3A9C4FF5-6258-4BCA-90BF-8F3C31405197}"/>
              </a:ext>
            </a:extLst>
          </p:cNvPr>
          <p:cNvSpPr/>
          <p:nvPr/>
        </p:nvSpPr>
        <p:spPr>
          <a:xfrm>
            <a:off x="3794147" y="1309798"/>
            <a:ext cx="3164475" cy="5001170"/>
          </a:xfrm>
          <a:prstGeom prst="roundRect">
            <a:avLst>
              <a:gd name="adj" fmla="val 0"/>
            </a:avLst>
          </a:prstGeom>
          <a:solidFill>
            <a:srgbClr val="ECF3CF">
              <a:alpha val="77000"/>
            </a:srgbClr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595441F0-83A9-4EBF-B618-9852589828A6}"/>
              </a:ext>
            </a:extLst>
          </p:cNvPr>
          <p:cNvSpPr/>
          <p:nvPr/>
        </p:nvSpPr>
        <p:spPr>
          <a:xfrm>
            <a:off x="405647" y="1315019"/>
            <a:ext cx="3164475" cy="5001170"/>
          </a:xfrm>
          <a:prstGeom prst="roundRect">
            <a:avLst>
              <a:gd name="adj" fmla="val 0"/>
            </a:avLst>
          </a:prstGeom>
          <a:solidFill>
            <a:srgbClr val="ECF3CF">
              <a:alpha val="77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17BE9-97D9-44E3-83A7-02950E4CE380}"/>
              </a:ext>
            </a:extLst>
          </p:cNvPr>
          <p:cNvSpPr txBox="1"/>
          <p:nvPr/>
        </p:nvSpPr>
        <p:spPr>
          <a:xfrm>
            <a:off x="719943" y="1525678"/>
            <a:ext cx="2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 학습방법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FBCB7-C4FC-4BB2-8417-0C734EFFC986}"/>
              </a:ext>
            </a:extLst>
          </p:cNvPr>
          <p:cNvSpPr txBox="1"/>
          <p:nvPr/>
        </p:nvSpPr>
        <p:spPr>
          <a:xfrm>
            <a:off x="4306324" y="1525678"/>
            <a:ext cx="22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전이학습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1A1F7A-7B4B-4A38-86B3-5CC8134FA4B6}"/>
              </a:ext>
            </a:extLst>
          </p:cNvPr>
          <p:cNvGrpSpPr/>
          <p:nvPr/>
        </p:nvGrpSpPr>
        <p:grpSpPr>
          <a:xfrm>
            <a:off x="3901659" y="2053385"/>
            <a:ext cx="1232950" cy="1150442"/>
            <a:chOff x="745131" y="2278558"/>
            <a:chExt cx="1232950" cy="1150442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297B566-0A70-4B30-8B6F-6C39B1A87811}"/>
                </a:ext>
              </a:extLst>
            </p:cNvPr>
            <p:cNvSpPr/>
            <p:nvPr/>
          </p:nvSpPr>
          <p:spPr>
            <a:xfrm>
              <a:off x="745131" y="2278558"/>
              <a:ext cx="1232950" cy="11504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순서도: 추출 81">
              <a:extLst>
                <a:ext uri="{FF2B5EF4-FFF2-40B4-BE49-F238E27FC236}">
                  <a16:creationId xmlns:a16="http://schemas.microsoft.com/office/drawing/2014/main" id="{46CF7B23-A465-437E-8A04-F0131D4A8323}"/>
                </a:ext>
              </a:extLst>
            </p:cNvPr>
            <p:cNvSpPr/>
            <p:nvPr/>
          </p:nvSpPr>
          <p:spPr>
            <a:xfrm>
              <a:off x="1021920" y="2489513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순서도: 추출 82">
              <a:extLst>
                <a:ext uri="{FF2B5EF4-FFF2-40B4-BE49-F238E27FC236}">
                  <a16:creationId xmlns:a16="http://schemas.microsoft.com/office/drawing/2014/main" id="{30EFDEC6-7C4D-42B3-8829-CEE72214C7B0}"/>
                </a:ext>
              </a:extLst>
            </p:cNvPr>
            <p:cNvSpPr/>
            <p:nvPr/>
          </p:nvSpPr>
          <p:spPr>
            <a:xfrm>
              <a:off x="910549" y="2804560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순서도: 추출 83">
              <a:extLst>
                <a:ext uri="{FF2B5EF4-FFF2-40B4-BE49-F238E27FC236}">
                  <a16:creationId xmlns:a16="http://schemas.microsoft.com/office/drawing/2014/main" id="{6627E974-938D-47D7-BD23-39F269782EE7}"/>
                </a:ext>
              </a:extLst>
            </p:cNvPr>
            <p:cNvSpPr/>
            <p:nvPr/>
          </p:nvSpPr>
          <p:spPr>
            <a:xfrm>
              <a:off x="1378769" y="2578778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순서도: 추출 84">
              <a:extLst>
                <a:ext uri="{FF2B5EF4-FFF2-40B4-BE49-F238E27FC236}">
                  <a16:creationId xmlns:a16="http://schemas.microsoft.com/office/drawing/2014/main" id="{0465F75B-F6E6-4C84-9DB0-9264DA034C15}"/>
                </a:ext>
              </a:extLst>
            </p:cNvPr>
            <p:cNvSpPr/>
            <p:nvPr/>
          </p:nvSpPr>
          <p:spPr>
            <a:xfrm>
              <a:off x="1338892" y="2918006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2DB5C4C-FCE6-497D-94AB-91CE30F06A6B}"/>
              </a:ext>
            </a:extLst>
          </p:cNvPr>
          <p:cNvGrpSpPr/>
          <p:nvPr/>
        </p:nvGrpSpPr>
        <p:grpSpPr>
          <a:xfrm>
            <a:off x="5613674" y="2053385"/>
            <a:ext cx="1232950" cy="1150442"/>
            <a:chOff x="2022472" y="2278558"/>
            <a:chExt cx="1232950" cy="1150442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B87C1F9-230E-4FBD-9394-F175E8231E5E}"/>
                </a:ext>
              </a:extLst>
            </p:cNvPr>
            <p:cNvSpPr/>
            <p:nvPr/>
          </p:nvSpPr>
          <p:spPr>
            <a:xfrm>
              <a:off x="2022472" y="2278558"/>
              <a:ext cx="1232950" cy="11504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4개 87">
              <a:extLst>
                <a:ext uri="{FF2B5EF4-FFF2-40B4-BE49-F238E27FC236}">
                  <a16:creationId xmlns:a16="http://schemas.microsoft.com/office/drawing/2014/main" id="{06FC6D86-4F79-4E47-A620-964C1E4CC1E5}"/>
                </a:ext>
              </a:extLst>
            </p:cNvPr>
            <p:cNvSpPr/>
            <p:nvPr/>
          </p:nvSpPr>
          <p:spPr>
            <a:xfrm>
              <a:off x="2293905" y="2480504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4개 88">
              <a:extLst>
                <a:ext uri="{FF2B5EF4-FFF2-40B4-BE49-F238E27FC236}">
                  <a16:creationId xmlns:a16="http://schemas.microsoft.com/office/drawing/2014/main" id="{82B32C65-59CA-4FDB-BD1C-BD446A06A808}"/>
                </a:ext>
              </a:extLst>
            </p:cNvPr>
            <p:cNvSpPr/>
            <p:nvPr/>
          </p:nvSpPr>
          <p:spPr>
            <a:xfrm>
              <a:off x="2303558" y="2876665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4개 89">
              <a:extLst>
                <a:ext uri="{FF2B5EF4-FFF2-40B4-BE49-F238E27FC236}">
                  <a16:creationId xmlns:a16="http://schemas.microsoft.com/office/drawing/2014/main" id="{1A0BA7D2-B7B5-45CA-B6E9-462899D51540}"/>
                </a:ext>
              </a:extLst>
            </p:cNvPr>
            <p:cNvSpPr/>
            <p:nvPr/>
          </p:nvSpPr>
          <p:spPr>
            <a:xfrm>
              <a:off x="2638946" y="2876665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4개 90">
              <a:extLst>
                <a:ext uri="{FF2B5EF4-FFF2-40B4-BE49-F238E27FC236}">
                  <a16:creationId xmlns:a16="http://schemas.microsoft.com/office/drawing/2014/main" id="{93A05637-FA2A-4C17-B554-2AC5AEEA64FC}"/>
                </a:ext>
              </a:extLst>
            </p:cNvPr>
            <p:cNvSpPr/>
            <p:nvPr/>
          </p:nvSpPr>
          <p:spPr>
            <a:xfrm>
              <a:off x="2654999" y="2461237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33A4A3A5-D8DD-4EE0-94F6-41F4CE4DFAE5}"/>
              </a:ext>
            </a:extLst>
          </p:cNvPr>
          <p:cNvSpPr/>
          <p:nvPr/>
        </p:nvSpPr>
        <p:spPr>
          <a:xfrm>
            <a:off x="874517" y="3360598"/>
            <a:ext cx="731129" cy="153578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4562C843-7FBB-42CB-A317-68954EB91848}"/>
              </a:ext>
            </a:extLst>
          </p:cNvPr>
          <p:cNvSpPr/>
          <p:nvPr/>
        </p:nvSpPr>
        <p:spPr>
          <a:xfrm>
            <a:off x="2549023" y="3393996"/>
            <a:ext cx="731129" cy="153578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B24C047-6109-4A45-8424-936A383FEA31}"/>
              </a:ext>
            </a:extLst>
          </p:cNvPr>
          <p:cNvSpPr/>
          <p:nvPr/>
        </p:nvSpPr>
        <p:spPr>
          <a:xfrm>
            <a:off x="5883118" y="3460062"/>
            <a:ext cx="731129" cy="153578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8A4FFCA-C9EB-4EA8-9E1A-3AA749C9118E}"/>
              </a:ext>
            </a:extLst>
          </p:cNvPr>
          <p:cNvGrpSpPr/>
          <p:nvPr/>
        </p:nvGrpSpPr>
        <p:grpSpPr>
          <a:xfrm>
            <a:off x="594341" y="5222644"/>
            <a:ext cx="1181208" cy="691819"/>
            <a:chOff x="2096349" y="5204245"/>
            <a:chExt cx="1273349" cy="69181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99A9A93-062A-4344-893B-79EDB5CED043}"/>
                </a:ext>
              </a:extLst>
            </p:cNvPr>
            <p:cNvSpPr/>
            <p:nvPr/>
          </p:nvSpPr>
          <p:spPr>
            <a:xfrm>
              <a:off x="2096349" y="5204245"/>
              <a:ext cx="1232951" cy="691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6777F09-2213-4A3C-9C4F-8DD5906AED17}"/>
                </a:ext>
              </a:extLst>
            </p:cNvPr>
            <p:cNvSpPr txBox="1"/>
            <p:nvPr/>
          </p:nvSpPr>
          <p:spPr>
            <a:xfrm>
              <a:off x="2136747" y="5238070"/>
              <a:ext cx="12329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Learning system</a:t>
              </a:r>
              <a:endPara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54309D4-3C7C-4BF3-9B27-8DBEFD09C8AB}"/>
              </a:ext>
            </a:extLst>
          </p:cNvPr>
          <p:cNvGrpSpPr/>
          <p:nvPr/>
        </p:nvGrpSpPr>
        <p:grpSpPr>
          <a:xfrm>
            <a:off x="3894075" y="5226798"/>
            <a:ext cx="1233402" cy="1277534"/>
            <a:chOff x="1999686" y="5204245"/>
            <a:chExt cx="1329614" cy="6918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67DD56B-C493-4F2C-A595-EAAC7E35FF77}"/>
                </a:ext>
              </a:extLst>
            </p:cNvPr>
            <p:cNvSpPr/>
            <p:nvPr/>
          </p:nvSpPr>
          <p:spPr>
            <a:xfrm>
              <a:off x="2096349" y="5204245"/>
              <a:ext cx="1232951" cy="691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AF6680C-5CDF-4A74-A6EC-9F439FD21615}"/>
                </a:ext>
              </a:extLst>
            </p:cNvPr>
            <p:cNvSpPr txBox="1"/>
            <p:nvPr/>
          </p:nvSpPr>
          <p:spPr>
            <a:xfrm>
              <a:off x="1999686" y="5233567"/>
              <a:ext cx="1309540" cy="3166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Knowledge</a:t>
              </a:r>
              <a:endParaRPr lang="en-US" altLang="ko-KR" sz="1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Transfer</a:t>
              </a:r>
              <a:endParaRPr lang="ko-KR" altLang="en-US" sz="1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90CF16A-3375-4925-B3AA-072676621500}"/>
              </a:ext>
            </a:extLst>
          </p:cNvPr>
          <p:cNvGrpSpPr/>
          <p:nvPr/>
        </p:nvGrpSpPr>
        <p:grpSpPr>
          <a:xfrm>
            <a:off x="2271218" y="5223976"/>
            <a:ext cx="1181208" cy="691819"/>
            <a:chOff x="2096349" y="5204245"/>
            <a:chExt cx="1273349" cy="69181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4048E97-5BB9-475F-8955-6A6E7B79B914}"/>
                </a:ext>
              </a:extLst>
            </p:cNvPr>
            <p:cNvSpPr/>
            <p:nvPr/>
          </p:nvSpPr>
          <p:spPr>
            <a:xfrm>
              <a:off x="2096349" y="5204245"/>
              <a:ext cx="1232951" cy="691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8BF86F8-BF3D-43F5-A6D7-BFA194EDA1C1}"/>
                </a:ext>
              </a:extLst>
            </p:cNvPr>
            <p:cNvSpPr txBox="1"/>
            <p:nvPr/>
          </p:nvSpPr>
          <p:spPr>
            <a:xfrm>
              <a:off x="2136747" y="5238070"/>
              <a:ext cx="12329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Learning system</a:t>
              </a:r>
              <a:endPara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208C4A-C911-412C-9F9E-B38DA7556487}"/>
              </a:ext>
            </a:extLst>
          </p:cNvPr>
          <p:cNvSpPr/>
          <p:nvPr/>
        </p:nvSpPr>
        <p:spPr>
          <a:xfrm>
            <a:off x="906428" y="5630226"/>
            <a:ext cx="1143733" cy="691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1E5D9E2-5E48-481D-ACBC-1BF6FDF8CFA6}"/>
              </a:ext>
            </a:extLst>
          </p:cNvPr>
          <p:cNvSpPr txBox="1"/>
          <p:nvPr/>
        </p:nvSpPr>
        <p:spPr>
          <a:xfrm>
            <a:off x="5674334" y="5259771"/>
            <a:ext cx="114373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Learning system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04703D9-F416-4636-95BA-5FCB4FAFBCB7}"/>
              </a:ext>
            </a:extLst>
          </p:cNvPr>
          <p:cNvGrpSpPr/>
          <p:nvPr/>
        </p:nvGrpSpPr>
        <p:grpSpPr>
          <a:xfrm>
            <a:off x="3937710" y="3954886"/>
            <a:ext cx="1181208" cy="691819"/>
            <a:chOff x="2096349" y="5204245"/>
            <a:chExt cx="1273349" cy="69181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508F6BB-85E8-4CAE-BBC0-B9420EAA5262}"/>
                </a:ext>
              </a:extLst>
            </p:cNvPr>
            <p:cNvSpPr/>
            <p:nvPr/>
          </p:nvSpPr>
          <p:spPr>
            <a:xfrm>
              <a:off x="2096349" y="5204245"/>
              <a:ext cx="1232951" cy="691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321E123-3099-4506-8140-1FB5D0620D6E}"/>
                </a:ext>
              </a:extLst>
            </p:cNvPr>
            <p:cNvSpPr txBox="1"/>
            <p:nvPr/>
          </p:nvSpPr>
          <p:spPr>
            <a:xfrm>
              <a:off x="2136747" y="5238070"/>
              <a:ext cx="12329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Learning system</a:t>
              </a:r>
              <a:endPara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72B9C2AD-22D3-435A-9328-ECEB4A02D5B2}"/>
              </a:ext>
            </a:extLst>
          </p:cNvPr>
          <p:cNvSpPr/>
          <p:nvPr/>
        </p:nvSpPr>
        <p:spPr>
          <a:xfrm rot="16200000">
            <a:off x="5126352" y="5424684"/>
            <a:ext cx="479178" cy="40625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84F0A63-6DAB-476A-9DDF-1819BAB1FD75}"/>
              </a:ext>
            </a:extLst>
          </p:cNvPr>
          <p:cNvGrpSpPr/>
          <p:nvPr/>
        </p:nvGrpSpPr>
        <p:grpSpPr>
          <a:xfrm>
            <a:off x="603084" y="2032599"/>
            <a:ext cx="1232950" cy="1150442"/>
            <a:chOff x="745131" y="2278558"/>
            <a:chExt cx="1232950" cy="1150442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95E90-4BBB-405B-B642-54C958E19487}"/>
                </a:ext>
              </a:extLst>
            </p:cNvPr>
            <p:cNvSpPr/>
            <p:nvPr/>
          </p:nvSpPr>
          <p:spPr>
            <a:xfrm>
              <a:off x="745131" y="2278558"/>
              <a:ext cx="1232950" cy="11504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순서도: 추출 132">
              <a:extLst>
                <a:ext uri="{FF2B5EF4-FFF2-40B4-BE49-F238E27FC236}">
                  <a16:creationId xmlns:a16="http://schemas.microsoft.com/office/drawing/2014/main" id="{08831E38-2B41-432C-BEAD-A2437ABC4372}"/>
                </a:ext>
              </a:extLst>
            </p:cNvPr>
            <p:cNvSpPr/>
            <p:nvPr/>
          </p:nvSpPr>
          <p:spPr>
            <a:xfrm>
              <a:off x="1021920" y="2489513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순서도: 추출 133">
              <a:extLst>
                <a:ext uri="{FF2B5EF4-FFF2-40B4-BE49-F238E27FC236}">
                  <a16:creationId xmlns:a16="http://schemas.microsoft.com/office/drawing/2014/main" id="{06530342-250D-4E6E-AEE7-55256CB4B625}"/>
                </a:ext>
              </a:extLst>
            </p:cNvPr>
            <p:cNvSpPr/>
            <p:nvPr/>
          </p:nvSpPr>
          <p:spPr>
            <a:xfrm>
              <a:off x="910549" y="2804560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순서도: 추출 134">
              <a:extLst>
                <a:ext uri="{FF2B5EF4-FFF2-40B4-BE49-F238E27FC236}">
                  <a16:creationId xmlns:a16="http://schemas.microsoft.com/office/drawing/2014/main" id="{A62E90B0-2BAC-498C-BBB7-A6E9C26C53E9}"/>
                </a:ext>
              </a:extLst>
            </p:cNvPr>
            <p:cNvSpPr/>
            <p:nvPr/>
          </p:nvSpPr>
          <p:spPr>
            <a:xfrm>
              <a:off x="1378769" y="2578778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순서도: 추출 135">
              <a:extLst>
                <a:ext uri="{FF2B5EF4-FFF2-40B4-BE49-F238E27FC236}">
                  <a16:creationId xmlns:a16="http://schemas.microsoft.com/office/drawing/2014/main" id="{8D917863-47CB-44B1-8916-EA2072E47A30}"/>
                </a:ext>
              </a:extLst>
            </p:cNvPr>
            <p:cNvSpPr/>
            <p:nvPr/>
          </p:nvSpPr>
          <p:spPr>
            <a:xfrm>
              <a:off x="1338892" y="2918006"/>
              <a:ext cx="340564" cy="256546"/>
            </a:xfrm>
            <a:prstGeom prst="flowChartExtra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EB23493-D794-49F8-A6FF-C1AA9E7B2026}"/>
              </a:ext>
            </a:extLst>
          </p:cNvPr>
          <p:cNvGrpSpPr/>
          <p:nvPr/>
        </p:nvGrpSpPr>
        <p:grpSpPr>
          <a:xfrm>
            <a:off x="2277590" y="2032599"/>
            <a:ext cx="1232950" cy="1150442"/>
            <a:chOff x="2022472" y="2278558"/>
            <a:chExt cx="1232950" cy="1150442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07C6111-5E74-4963-8C87-25E1BA13DC51}"/>
                </a:ext>
              </a:extLst>
            </p:cNvPr>
            <p:cNvSpPr/>
            <p:nvPr/>
          </p:nvSpPr>
          <p:spPr>
            <a:xfrm>
              <a:off x="2022472" y="2278558"/>
              <a:ext cx="1232950" cy="11504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4개 138">
              <a:extLst>
                <a:ext uri="{FF2B5EF4-FFF2-40B4-BE49-F238E27FC236}">
                  <a16:creationId xmlns:a16="http://schemas.microsoft.com/office/drawing/2014/main" id="{91904720-84D1-4EE9-91CB-43B1D27719D0}"/>
                </a:ext>
              </a:extLst>
            </p:cNvPr>
            <p:cNvSpPr/>
            <p:nvPr/>
          </p:nvSpPr>
          <p:spPr>
            <a:xfrm>
              <a:off x="2293905" y="2480504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4개 139">
              <a:extLst>
                <a:ext uri="{FF2B5EF4-FFF2-40B4-BE49-F238E27FC236}">
                  <a16:creationId xmlns:a16="http://schemas.microsoft.com/office/drawing/2014/main" id="{B7B5C574-FCEC-4537-9EE7-905AD67822AD}"/>
                </a:ext>
              </a:extLst>
            </p:cNvPr>
            <p:cNvSpPr/>
            <p:nvPr/>
          </p:nvSpPr>
          <p:spPr>
            <a:xfrm>
              <a:off x="2303558" y="2876665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4개 140">
              <a:extLst>
                <a:ext uri="{FF2B5EF4-FFF2-40B4-BE49-F238E27FC236}">
                  <a16:creationId xmlns:a16="http://schemas.microsoft.com/office/drawing/2014/main" id="{612C174D-A931-4CAA-AAE0-A8512B8CD3F3}"/>
                </a:ext>
              </a:extLst>
            </p:cNvPr>
            <p:cNvSpPr/>
            <p:nvPr/>
          </p:nvSpPr>
          <p:spPr>
            <a:xfrm>
              <a:off x="2638946" y="2876665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4개 141">
              <a:extLst>
                <a:ext uri="{FF2B5EF4-FFF2-40B4-BE49-F238E27FC236}">
                  <a16:creationId xmlns:a16="http://schemas.microsoft.com/office/drawing/2014/main" id="{A8113C2D-15ED-45AF-B442-E169B98E0A94}"/>
                </a:ext>
              </a:extLst>
            </p:cNvPr>
            <p:cNvSpPr/>
            <p:nvPr/>
          </p:nvSpPr>
          <p:spPr>
            <a:xfrm>
              <a:off x="2654999" y="2461237"/>
              <a:ext cx="312799" cy="339228"/>
            </a:xfrm>
            <a:prstGeom prst="star4">
              <a:avLst>
                <a:gd name="adj" fmla="val 2373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6" name="화살표: 아래쪽 145">
            <a:extLst>
              <a:ext uri="{FF2B5EF4-FFF2-40B4-BE49-F238E27FC236}">
                <a16:creationId xmlns:a16="http://schemas.microsoft.com/office/drawing/2014/main" id="{B7DF6A1C-9DB7-49E6-98D8-84C3D8DB004C}"/>
              </a:ext>
            </a:extLst>
          </p:cNvPr>
          <p:cNvSpPr/>
          <p:nvPr/>
        </p:nvSpPr>
        <p:spPr>
          <a:xfrm>
            <a:off x="4149092" y="3405120"/>
            <a:ext cx="731129" cy="50751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화살표: 아래쪽 146">
            <a:extLst>
              <a:ext uri="{FF2B5EF4-FFF2-40B4-BE49-F238E27FC236}">
                <a16:creationId xmlns:a16="http://schemas.microsoft.com/office/drawing/2014/main" id="{AD743765-B326-4F76-801D-46B38151A141}"/>
              </a:ext>
            </a:extLst>
          </p:cNvPr>
          <p:cNvSpPr/>
          <p:nvPr/>
        </p:nvSpPr>
        <p:spPr>
          <a:xfrm>
            <a:off x="4152569" y="4740888"/>
            <a:ext cx="731129" cy="50751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36DAB4E-3B32-4FF5-B519-B70078B305AB}"/>
              </a:ext>
            </a:extLst>
          </p:cNvPr>
          <p:cNvSpPr txBox="1"/>
          <p:nvPr/>
        </p:nvSpPr>
        <p:spPr>
          <a:xfrm>
            <a:off x="8404095" y="1525678"/>
            <a:ext cx="22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튜닝 기법</a:t>
            </a:r>
          </a:p>
        </p:txBody>
      </p: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AFD89B65-6915-41ED-8C86-F2248E674E34}"/>
              </a:ext>
            </a:extLst>
          </p:cNvPr>
          <p:cNvGrpSpPr/>
          <p:nvPr/>
        </p:nvGrpSpPr>
        <p:grpSpPr>
          <a:xfrm>
            <a:off x="7571609" y="2033766"/>
            <a:ext cx="3896817" cy="3723754"/>
            <a:chOff x="7316791" y="2093009"/>
            <a:chExt cx="3896817" cy="3723754"/>
          </a:xfrm>
        </p:grpSpPr>
        <p:grpSp>
          <p:nvGrpSpPr>
            <p:cNvPr id="1032" name="그룹 1031">
              <a:extLst>
                <a:ext uri="{FF2B5EF4-FFF2-40B4-BE49-F238E27FC236}">
                  <a16:creationId xmlns:a16="http://schemas.microsoft.com/office/drawing/2014/main" id="{B73C9628-1E60-4C63-818E-4E765A645AB1}"/>
                </a:ext>
              </a:extLst>
            </p:cNvPr>
            <p:cNvGrpSpPr/>
            <p:nvPr/>
          </p:nvGrpSpPr>
          <p:grpSpPr>
            <a:xfrm>
              <a:off x="7316791" y="2093009"/>
              <a:ext cx="1330301" cy="3723754"/>
              <a:chOff x="7420187" y="2030612"/>
              <a:chExt cx="1330301" cy="3723754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E646E828-3B06-4468-BDD8-CA8DEA070EDC}"/>
                  </a:ext>
                </a:extLst>
              </p:cNvPr>
              <p:cNvSpPr/>
              <p:nvPr/>
            </p:nvSpPr>
            <p:spPr>
              <a:xfrm>
                <a:off x="7618285" y="2696001"/>
                <a:ext cx="934105" cy="1527742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13B0493F-1904-4A2D-9A54-F866E2AA16F5}"/>
                  </a:ext>
                </a:extLst>
              </p:cNvPr>
              <p:cNvSpPr txBox="1"/>
              <p:nvPr/>
            </p:nvSpPr>
            <p:spPr>
              <a:xfrm>
                <a:off x="7521704" y="2030612"/>
                <a:ext cx="112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Input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  <p:cxnSp>
            <p:nvCxnSpPr>
              <p:cNvPr id="1027" name="직선 화살표 연결선 1026">
                <a:extLst>
                  <a:ext uri="{FF2B5EF4-FFF2-40B4-BE49-F238E27FC236}">
                    <a16:creationId xmlns:a16="http://schemas.microsoft.com/office/drawing/2014/main" id="{6D26A59E-7F1A-425B-BBD3-D789AAE86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2428519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E777366E-BCB4-48F8-902F-D0FC137B05DC}"/>
                  </a:ext>
                </a:extLst>
              </p:cNvPr>
              <p:cNvSpPr/>
              <p:nvPr/>
            </p:nvSpPr>
            <p:spPr>
              <a:xfrm>
                <a:off x="7618285" y="4498188"/>
                <a:ext cx="934105" cy="63811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3059D19A-5A25-41EC-8975-65F6C507A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4264755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0E8B38B-7719-4048-A36B-4EE1F3E03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5172339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9F8A0A3-FC34-4C6F-84BD-BA38AC45DCE8}"/>
                  </a:ext>
                </a:extLst>
              </p:cNvPr>
              <p:cNvSpPr txBox="1"/>
              <p:nvPr/>
            </p:nvSpPr>
            <p:spPr>
              <a:xfrm>
                <a:off x="7420187" y="5385034"/>
                <a:ext cx="1330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Prediction</a:t>
                </a:r>
                <a:endParaRPr lang="ko-KR" altLang="en-US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06E17740-003F-46EE-A496-AAC90B79EFD3}"/>
                </a:ext>
              </a:extLst>
            </p:cNvPr>
            <p:cNvGrpSpPr/>
            <p:nvPr/>
          </p:nvGrpSpPr>
          <p:grpSpPr>
            <a:xfrm>
              <a:off x="8600049" y="2093009"/>
              <a:ext cx="1330301" cy="3723754"/>
              <a:chOff x="8514530" y="2093009"/>
              <a:chExt cx="1330301" cy="3723754"/>
            </a:xfrm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6A202B8-BA27-4179-80B1-B0FA46621924}"/>
                  </a:ext>
                </a:extLst>
              </p:cNvPr>
              <p:cNvGrpSpPr/>
              <p:nvPr/>
            </p:nvGrpSpPr>
            <p:grpSpPr>
              <a:xfrm>
                <a:off x="8514530" y="2093009"/>
                <a:ext cx="1330301" cy="3723754"/>
                <a:chOff x="7420187" y="2030612"/>
                <a:chExt cx="1330301" cy="3723754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DC48679-D826-49C6-B9FF-8832AD94E2F4}"/>
                    </a:ext>
                  </a:extLst>
                </p:cNvPr>
                <p:cNvSpPr/>
                <p:nvPr/>
              </p:nvSpPr>
              <p:spPr>
                <a:xfrm>
                  <a:off x="7618285" y="2696001"/>
                  <a:ext cx="934105" cy="1527742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B664FE22-E501-4936-B131-CD909890F215}"/>
                    </a:ext>
                  </a:extLst>
                </p:cNvPr>
                <p:cNvSpPr txBox="1"/>
                <p:nvPr/>
              </p:nvSpPr>
              <p:spPr>
                <a:xfrm>
                  <a:off x="7521704" y="2030612"/>
                  <a:ext cx="11272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아리따-돋움(TTF)-Medium" panose="02020603020101020101" pitchFamily="18" charset="-127"/>
                      <a:ea typeface="아리따-돋움(TTF)-Medium" panose="02020603020101020101" pitchFamily="18" charset="-127"/>
                    </a:rPr>
                    <a:t>Input</a:t>
                  </a:r>
                  <a:endPara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endParaRPr>
                </a:p>
              </p:txBody>
            </p:sp>
            <p:cxnSp>
              <p:nvCxnSpPr>
                <p:cNvPr id="165" name="직선 화살표 연결선 164">
                  <a:extLst>
                    <a:ext uri="{FF2B5EF4-FFF2-40B4-BE49-F238E27FC236}">
                      <a16:creationId xmlns:a16="http://schemas.microsoft.com/office/drawing/2014/main" id="{995B867A-D2C1-4E0E-867F-E3FC02C1A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85337" y="2428519"/>
                  <a:ext cx="0" cy="22827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직사각형 165">
                  <a:extLst>
                    <a:ext uri="{FF2B5EF4-FFF2-40B4-BE49-F238E27FC236}">
                      <a16:creationId xmlns:a16="http://schemas.microsoft.com/office/drawing/2014/main" id="{2BC259F6-FB5C-4E05-81F7-72C183B80E01}"/>
                    </a:ext>
                  </a:extLst>
                </p:cNvPr>
                <p:cNvSpPr/>
                <p:nvPr/>
              </p:nvSpPr>
              <p:spPr>
                <a:xfrm>
                  <a:off x="7618285" y="4498188"/>
                  <a:ext cx="934105" cy="638111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7" name="직선 화살표 연결선 166">
                  <a:extLst>
                    <a:ext uri="{FF2B5EF4-FFF2-40B4-BE49-F238E27FC236}">
                      <a16:creationId xmlns:a16="http://schemas.microsoft.com/office/drawing/2014/main" id="{030016FE-5C8B-4676-B185-306D52D67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85337" y="4264755"/>
                  <a:ext cx="0" cy="22827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화살표 연결선 167">
                  <a:extLst>
                    <a:ext uri="{FF2B5EF4-FFF2-40B4-BE49-F238E27FC236}">
                      <a16:creationId xmlns:a16="http://schemas.microsoft.com/office/drawing/2014/main" id="{F5F86B1B-A54A-444E-933A-C4EF70F02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85337" y="5172339"/>
                  <a:ext cx="0" cy="22827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2A8BF5D-3E5D-4FC1-B6AE-B2DF8AA5CF93}"/>
                    </a:ext>
                  </a:extLst>
                </p:cNvPr>
                <p:cNvSpPr txBox="1"/>
                <p:nvPr/>
              </p:nvSpPr>
              <p:spPr>
                <a:xfrm>
                  <a:off x="7420187" y="5385034"/>
                  <a:ext cx="1330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아리따-돋움(TTF)-Bold" panose="02020603020101020101" pitchFamily="18" charset="-127"/>
                      <a:ea typeface="아리따-돋움(TTF)-Bold" panose="02020603020101020101" pitchFamily="18" charset="-127"/>
                    </a:rPr>
                    <a:t>Prediction</a:t>
                  </a:r>
                  <a:endParaRPr lang="ko-KR" altLang="en-US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endParaRPr>
                </a:p>
              </p:txBody>
            </p:sp>
          </p:grpSp>
          <p:sp>
            <p:nvSpPr>
              <p:cNvPr id="1034" name="직사각형 1033">
                <a:extLst>
                  <a:ext uri="{FF2B5EF4-FFF2-40B4-BE49-F238E27FC236}">
                    <a16:creationId xmlns:a16="http://schemas.microsoft.com/office/drawing/2014/main" id="{EC67E54B-3953-4BB4-9B6A-3E87907A7D0B}"/>
                  </a:ext>
                </a:extLst>
              </p:cNvPr>
              <p:cNvSpPr/>
              <p:nvPr/>
            </p:nvSpPr>
            <p:spPr>
              <a:xfrm>
                <a:off x="8711680" y="2751340"/>
                <a:ext cx="936000" cy="76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78548E02-6D1D-42DA-AFDF-0600C0461A2D}"/>
                </a:ext>
              </a:extLst>
            </p:cNvPr>
            <p:cNvGrpSpPr/>
            <p:nvPr/>
          </p:nvGrpSpPr>
          <p:grpSpPr>
            <a:xfrm>
              <a:off x="9883307" y="2093009"/>
              <a:ext cx="1330301" cy="3723754"/>
              <a:chOff x="7420187" y="2030612"/>
              <a:chExt cx="1330301" cy="3723754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7B70008-A352-4BB5-9BB4-771FB58AC724}"/>
                  </a:ext>
                </a:extLst>
              </p:cNvPr>
              <p:cNvSpPr/>
              <p:nvPr/>
            </p:nvSpPr>
            <p:spPr>
              <a:xfrm>
                <a:off x="7618285" y="2696001"/>
                <a:ext cx="934105" cy="15277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2F2764E-C088-4CF8-8E9C-8CF0A1A21957}"/>
                  </a:ext>
                </a:extLst>
              </p:cNvPr>
              <p:cNvSpPr txBox="1"/>
              <p:nvPr/>
            </p:nvSpPr>
            <p:spPr>
              <a:xfrm>
                <a:off x="7521704" y="2030612"/>
                <a:ext cx="112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Input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  <p:cxnSp>
            <p:nvCxnSpPr>
              <p:cNvPr id="176" name="직선 화살표 연결선 175">
                <a:extLst>
                  <a:ext uri="{FF2B5EF4-FFF2-40B4-BE49-F238E27FC236}">
                    <a16:creationId xmlns:a16="http://schemas.microsoft.com/office/drawing/2014/main" id="{DBDCD69B-003F-43A4-9FDC-9E3624C1F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2428519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41D45DC2-1B38-4276-BD5A-D59D6F404486}"/>
                  </a:ext>
                </a:extLst>
              </p:cNvPr>
              <p:cNvSpPr/>
              <p:nvPr/>
            </p:nvSpPr>
            <p:spPr>
              <a:xfrm>
                <a:off x="7618285" y="4498188"/>
                <a:ext cx="934105" cy="638111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8" name="직선 화살표 연결선 177">
                <a:extLst>
                  <a:ext uri="{FF2B5EF4-FFF2-40B4-BE49-F238E27FC236}">
                    <a16:creationId xmlns:a16="http://schemas.microsoft.com/office/drawing/2014/main" id="{8A716CD2-7D5E-419B-9EAB-35CC65229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4264755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화살표 연결선 178">
                <a:extLst>
                  <a:ext uri="{FF2B5EF4-FFF2-40B4-BE49-F238E27FC236}">
                    <a16:creationId xmlns:a16="http://schemas.microsoft.com/office/drawing/2014/main" id="{3972EBAC-45A9-4933-BEED-7CEE1DAC8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5337" y="5172339"/>
                <a:ext cx="0" cy="22827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57C2C30-CD4B-4650-B78A-BD06C48CA453}"/>
                  </a:ext>
                </a:extLst>
              </p:cNvPr>
              <p:cNvSpPr txBox="1"/>
              <p:nvPr/>
            </p:nvSpPr>
            <p:spPr>
              <a:xfrm>
                <a:off x="7420187" y="5385034"/>
                <a:ext cx="1330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Prediction</a:t>
                </a:r>
                <a:endParaRPr lang="ko-KR" altLang="en-US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1BD6E227-303C-46BD-BDF8-02581A5EB15E}"/>
              </a:ext>
            </a:extLst>
          </p:cNvPr>
          <p:cNvGrpSpPr/>
          <p:nvPr/>
        </p:nvGrpSpPr>
        <p:grpSpPr>
          <a:xfrm>
            <a:off x="8874989" y="6023367"/>
            <a:ext cx="1360486" cy="201346"/>
            <a:chOff x="10351250" y="1730063"/>
            <a:chExt cx="1409616" cy="285572"/>
          </a:xfrm>
        </p:grpSpPr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20A06E38-EB1B-4990-831D-DB23A8045C39}"/>
                </a:ext>
              </a:extLst>
            </p:cNvPr>
            <p:cNvGrpSpPr/>
            <p:nvPr/>
          </p:nvGrpSpPr>
          <p:grpSpPr>
            <a:xfrm>
              <a:off x="10351250" y="1730063"/>
              <a:ext cx="717362" cy="285570"/>
              <a:chOff x="11376970" y="1489446"/>
              <a:chExt cx="834158" cy="44755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9FA8BFC0-C4D9-4BEE-8392-E52D8C9F0B63}"/>
                  </a:ext>
                </a:extLst>
              </p:cNvPr>
              <p:cNvSpPr/>
              <p:nvPr/>
            </p:nvSpPr>
            <p:spPr>
              <a:xfrm>
                <a:off x="11416240" y="1536892"/>
                <a:ext cx="717362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77D18B37-43BE-4252-B784-749013ADA39D}"/>
                  </a:ext>
                </a:extLst>
              </p:cNvPr>
              <p:cNvSpPr txBox="1"/>
              <p:nvPr/>
            </p:nvSpPr>
            <p:spPr>
              <a:xfrm>
                <a:off x="11376970" y="1489446"/>
                <a:ext cx="83415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Frozen</a:t>
                </a:r>
                <a:endParaRPr lang="ko-KR" altLang="en-US" sz="800" dirty="0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9D582FD5-F226-4D02-96CC-A7B86B14DB45}"/>
                </a:ext>
              </a:extLst>
            </p:cNvPr>
            <p:cNvGrpSpPr/>
            <p:nvPr/>
          </p:nvGrpSpPr>
          <p:grpSpPr>
            <a:xfrm>
              <a:off x="11043504" y="1731765"/>
              <a:ext cx="717362" cy="283870"/>
              <a:chOff x="11367917" y="1492111"/>
              <a:chExt cx="834158" cy="444891"/>
            </a:xfrm>
            <a:solidFill>
              <a:srgbClr val="5B9BD5"/>
            </a:solidFill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C117D49-7DBD-4B8B-9705-0B4CDA8EE46C}"/>
                  </a:ext>
                </a:extLst>
              </p:cNvPr>
              <p:cNvSpPr/>
              <p:nvPr/>
            </p:nvSpPr>
            <p:spPr>
              <a:xfrm>
                <a:off x="11416240" y="1536892"/>
                <a:ext cx="717362" cy="4001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66D03F4-2045-4704-9429-7633418977B7}"/>
                  </a:ext>
                </a:extLst>
              </p:cNvPr>
              <p:cNvSpPr txBox="1"/>
              <p:nvPr/>
            </p:nvSpPr>
            <p:spPr>
              <a:xfrm>
                <a:off x="11367917" y="1492111"/>
                <a:ext cx="834158" cy="3376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Trained</a:t>
                </a:r>
                <a:endParaRPr lang="ko-KR" altLang="en-US" sz="800" dirty="0"/>
              </a:p>
            </p:txBody>
          </p:sp>
        </p:grp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607EE32-F45E-4A8C-A9FA-4D75728F2653}"/>
              </a:ext>
            </a:extLst>
          </p:cNvPr>
          <p:cNvSpPr txBox="1"/>
          <p:nvPr/>
        </p:nvSpPr>
        <p:spPr>
          <a:xfrm>
            <a:off x="8245327" y="4700235"/>
            <a:ext cx="258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Classifier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F997C64-2749-4686-A1CC-9A23D01E2E6E}"/>
              </a:ext>
            </a:extLst>
          </p:cNvPr>
          <p:cNvSpPr txBox="1"/>
          <p:nvPr/>
        </p:nvSpPr>
        <p:spPr>
          <a:xfrm>
            <a:off x="10204572" y="2969427"/>
            <a:ext cx="1197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Convolutional</a:t>
            </a:r>
          </a:p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Base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F509C6C-3F3E-4BEE-AE9E-93EE8A9FE4B3}"/>
              </a:ext>
            </a:extLst>
          </p:cNvPr>
          <p:cNvSpPr txBox="1"/>
          <p:nvPr/>
        </p:nvSpPr>
        <p:spPr>
          <a:xfrm>
            <a:off x="9525853" y="4686128"/>
            <a:ext cx="258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Classifier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A452E13-33F9-45A6-B58A-4FAF81F4F55C}"/>
              </a:ext>
            </a:extLst>
          </p:cNvPr>
          <p:cNvSpPr txBox="1"/>
          <p:nvPr/>
        </p:nvSpPr>
        <p:spPr>
          <a:xfrm>
            <a:off x="6816241" y="4918976"/>
            <a:ext cx="258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Classifier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4904904-116F-4746-8AFE-AE25A18F2A20}"/>
              </a:ext>
            </a:extLst>
          </p:cNvPr>
          <p:cNvSpPr txBox="1"/>
          <p:nvPr/>
        </p:nvSpPr>
        <p:spPr>
          <a:xfrm>
            <a:off x="8922331" y="2969427"/>
            <a:ext cx="1197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Convolutional</a:t>
            </a:r>
          </a:p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Base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94F36F2-7C05-4A7D-A9EC-D95B9A03CAC2}"/>
              </a:ext>
            </a:extLst>
          </p:cNvPr>
          <p:cNvSpPr txBox="1"/>
          <p:nvPr/>
        </p:nvSpPr>
        <p:spPr>
          <a:xfrm>
            <a:off x="7640089" y="2969427"/>
            <a:ext cx="1197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Convolutional</a:t>
            </a:r>
          </a:p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Base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9922A94-548C-4246-B8E3-109140C37142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11B0E90-367E-47CF-B2CC-D3AFB6A649EB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9FC25CA-7D3D-47CD-B32D-7767557089A1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D7DFE3D-9EDF-4DD7-8DAD-B442CB3C8C0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4C0B2509-5523-4630-A889-18D4C8EF9EED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A1C438EF-540A-4835-AC76-88513FE4C749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F689DAC1-E58D-4B9E-B51A-B2482FFAB2DE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F3220075-63DA-4BB8-A962-7A3805B8E3B0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87CC8F6E-75E5-4207-AD2D-2DC9A2D00F31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0A44FCBA-75BB-4886-A0E9-69A1111AB502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95B037F8-E31C-42BC-B64B-3834EFD5F78A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94F3CE3C-BC08-485D-A3A2-91030F079311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603924E3-CF7C-42E9-9740-7C760D848849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DD40FE2E-7A39-4247-A359-F4AE29252FE5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E4BF7A90-4EFE-4ED0-83D7-3CCD70446825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424674-7C7B-43F2-8D3E-494801E2BDCC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23E475C4-F60D-4EF7-B89A-C6D6BFF9E842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B2817A31-9CC2-4D10-A1F9-9DD6645718F6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AA60E649-97F2-4443-8B13-BFF9BE6746E0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1133F205-854A-48F3-8B65-2643062B9913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7FCC1051-9BC0-4957-87AE-F805EA19A1D9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2C4AEDA4-4A00-4E9D-BFA3-ADA25A40C167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E2B9A2D-C6C8-4548-9217-FBA8ABFAE83B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5A656AE2-18AE-4B9B-9CA9-09CC56097B5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9F69F774-9713-4337-9F4C-AC7F407AB30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46B7E52-4D91-452B-BB67-F049952F59F2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59" name="이등변 삼각형 15">
                  <a:extLst>
                    <a:ext uri="{FF2B5EF4-FFF2-40B4-BE49-F238E27FC236}">
                      <a16:creationId xmlns:a16="http://schemas.microsoft.com/office/drawing/2014/main" id="{A4E31332-9AAC-426F-B7AD-BBD3FD1C3706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이등변 삼각형 160">
                  <a:extLst>
                    <a:ext uri="{FF2B5EF4-FFF2-40B4-BE49-F238E27FC236}">
                      <a16:creationId xmlns:a16="http://schemas.microsoft.com/office/drawing/2014/main" id="{1E9975EB-65DC-437F-9E89-1B0163F37B7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547B7807-CFDD-4A4E-AED8-1FF70527D5E7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2FAD442-A213-456A-B302-F43AE71D8465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ADFFF4D2-0B36-48D5-B8C4-8C8BDD6D43A4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52" name="이등변 삼각형 15">
                  <a:extLst>
                    <a:ext uri="{FF2B5EF4-FFF2-40B4-BE49-F238E27FC236}">
                      <a16:creationId xmlns:a16="http://schemas.microsoft.com/office/drawing/2014/main" id="{1FE7F124-C1E7-4ADA-9FA1-1DD1387253CB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이등변 삼각형 152">
                  <a:extLst>
                    <a:ext uri="{FF2B5EF4-FFF2-40B4-BE49-F238E27FC236}">
                      <a16:creationId xmlns:a16="http://schemas.microsoft.com/office/drawing/2014/main" id="{A65CA3A3-0AEA-4D5B-9354-DAC792BF0AB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04A3BF26-1752-4CDA-95E1-BD11390F252B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8D921AD-EB61-4D3C-A265-B7F948AEBAB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E7D70F27-64F4-4064-9565-29651D310729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0B40C405-211E-4C20-B8B8-379B3F9D2BF0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88A00F8-ED24-4E2B-8C8A-6BBD30E1CBA7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2C6D84F8-BDD2-4F9D-8EB3-1A68588A70EB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" name="현 115">
              <a:extLst>
                <a:ext uri="{FF2B5EF4-FFF2-40B4-BE49-F238E27FC236}">
                  <a16:creationId xmlns:a16="http://schemas.microsoft.com/office/drawing/2014/main" id="{20A2CA7C-FED2-4235-BC1A-D7D9DB8248B6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02577DDC-BEAF-4751-AC0F-A75E15C23C28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785D2F1-545C-4854-9683-005E3B74591C}"/>
              </a:ext>
            </a:extLst>
          </p:cNvPr>
          <p:cNvSpPr txBox="1"/>
          <p:nvPr/>
        </p:nvSpPr>
        <p:spPr>
          <a:xfrm>
            <a:off x="1036416" y="66167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4CA75B7-7014-4380-9266-A15922123EB2}"/>
              </a:ext>
            </a:extLst>
          </p:cNvPr>
          <p:cNvSpPr txBox="1"/>
          <p:nvPr/>
        </p:nvSpPr>
        <p:spPr>
          <a:xfrm>
            <a:off x="1026365" y="162740"/>
            <a:ext cx="5035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필요기술 구현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학습방법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424CAB51-C023-4517-8D8B-39E632C8E977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489985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5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7DD95-2053-4405-8A95-0D7DB5BA8E27}"/>
              </a:ext>
            </a:extLst>
          </p:cNvPr>
          <p:cNvSpPr txBox="1"/>
          <p:nvPr/>
        </p:nvSpPr>
        <p:spPr>
          <a:xfrm>
            <a:off x="597682" y="1131923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Part1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51E-AB8A-419C-92DD-C9E2BC742BF2}"/>
              </a:ext>
            </a:extLst>
          </p:cNvPr>
          <p:cNvSpPr txBox="1"/>
          <p:nvPr/>
        </p:nvSpPr>
        <p:spPr>
          <a:xfrm>
            <a:off x="942654" y="1700616"/>
            <a:ext cx="603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+mj-ea"/>
                <a:ea typeface="+mj-ea"/>
              </a:rPr>
              <a:t>주제 선정 배경</a:t>
            </a:r>
            <a:endParaRPr lang="ko-KR" altLang="en-US" sz="3600" b="1" dirty="0"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D12A9F-EDFB-4AE1-89FA-E539D7BF26F6}"/>
              </a:ext>
            </a:extLst>
          </p:cNvPr>
          <p:cNvCxnSpPr>
            <a:cxnSpLocks/>
          </p:cNvCxnSpPr>
          <p:nvPr/>
        </p:nvCxnSpPr>
        <p:spPr>
          <a:xfrm>
            <a:off x="692573" y="2493921"/>
            <a:ext cx="5682348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5042BAF-4B23-48D1-82B2-DF9B10B6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3" y="1857691"/>
            <a:ext cx="5208343" cy="4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56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99A9A93-062A-4344-893B-79EDB5CED043}"/>
              </a:ext>
            </a:extLst>
          </p:cNvPr>
          <p:cNvSpPr/>
          <p:nvPr/>
        </p:nvSpPr>
        <p:spPr>
          <a:xfrm>
            <a:off x="594341" y="5222644"/>
            <a:ext cx="1143733" cy="691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208C4A-C911-412C-9F9E-B38DA7556487}"/>
              </a:ext>
            </a:extLst>
          </p:cNvPr>
          <p:cNvSpPr/>
          <p:nvPr/>
        </p:nvSpPr>
        <p:spPr>
          <a:xfrm>
            <a:off x="906428" y="5630226"/>
            <a:ext cx="1143733" cy="691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9922A94-548C-4246-B8E3-109140C37142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063B16A-616B-4155-80BE-18BE5D0FB3D6}"/>
              </a:ext>
            </a:extLst>
          </p:cNvPr>
          <p:cNvSpPr txBox="1"/>
          <p:nvPr/>
        </p:nvSpPr>
        <p:spPr>
          <a:xfrm>
            <a:off x="1960357" y="1903248"/>
            <a:ext cx="5121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필요기술 구현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학습결과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CABB95-AD8B-4632-ABFB-DC1C146D2239}"/>
              </a:ext>
            </a:extLst>
          </p:cNvPr>
          <p:cNvCxnSpPr>
            <a:cxnSpLocks/>
          </p:cNvCxnSpPr>
          <p:nvPr/>
        </p:nvCxnSpPr>
        <p:spPr>
          <a:xfrm>
            <a:off x="1109919" y="675560"/>
            <a:ext cx="254768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11B0E90-367E-47CF-B2CC-D3AFB6A649EB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0" name="내용 개체 틀 5">
            <a:extLst>
              <a:ext uri="{FF2B5EF4-FFF2-40B4-BE49-F238E27FC236}">
                <a16:creationId xmlns:a16="http://schemas.microsoft.com/office/drawing/2014/main" id="{DBAA980A-58E9-42A1-ACF3-CC32A2F1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613925"/>
              </p:ext>
            </p:extLst>
          </p:nvPr>
        </p:nvGraphicFramePr>
        <p:xfrm>
          <a:off x="656021" y="1894602"/>
          <a:ext cx="6226772" cy="1935480"/>
        </p:xfrm>
        <a:graphic>
          <a:graphicData uri="http://schemas.openxmlformats.org/drawingml/2006/table">
            <a:tbl>
              <a:tblPr firstRow="1"/>
              <a:tblGrid>
                <a:gridCol w="1870392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2178190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  <a:gridCol w="2178190">
                  <a:extLst>
                    <a:ext uri="{9D8B030D-6E8A-4147-A177-3AD203B41FA5}">
                      <a16:colId xmlns:a16="http://schemas.microsoft.com/office/drawing/2014/main" val="179805833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알고리즘 모델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Acc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Val Acc</a:t>
                      </a:r>
                      <a:endParaRPr lang="ko-KR" altLang="en-US" sz="15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 err="1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NASNetLarge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95~98%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70~80%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InceptionResNetV2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85~90%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75~85%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InceptionV3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90~95%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80~90%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ResNet50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80~85%</a:t>
                      </a:r>
                      <a:endParaRPr lang="ko-KR" altLang="en-US" sz="16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65~80%</a:t>
                      </a:r>
                      <a:endParaRPr lang="ko-KR" altLang="en-US" sz="16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89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MobileNetV2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80%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58%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42974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C05FCB46-E7B1-461C-9C8B-2A4DBE28719A}"/>
              </a:ext>
            </a:extLst>
          </p:cNvPr>
          <p:cNvSpPr txBox="1"/>
          <p:nvPr/>
        </p:nvSpPr>
        <p:spPr>
          <a:xfrm>
            <a:off x="594341" y="1367729"/>
            <a:ext cx="106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꽃 이미지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Train Set 160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Set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개로 모델링 성능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EC6121A-8654-4E56-B367-2C3AA8D6E5D9}"/>
              </a:ext>
            </a:extLst>
          </p:cNvPr>
          <p:cNvSpPr/>
          <p:nvPr/>
        </p:nvSpPr>
        <p:spPr>
          <a:xfrm>
            <a:off x="640199" y="2862342"/>
            <a:ext cx="6242594" cy="267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C6E0B03-2BC0-4622-A279-6452B0BD9802}"/>
              </a:ext>
            </a:extLst>
          </p:cNvPr>
          <p:cNvSpPr txBox="1"/>
          <p:nvPr/>
        </p:nvSpPr>
        <p:spPr>
          <a:xfrm>
            <a:off x="640199" y="4054280"/>
            <a:ext cx="10684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InceptionV3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모델이 정확도가 제일 높게 나와 해당 모델을 채택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가지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Class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대하여 적용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(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도봉서원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봉황각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산개나리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생강나무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114" name="내용 개체 틀 5">
            <a:extLst>
              <a:ext uri="{FF2B5EF4-FFF2-40B4-BE49-F238E27FC236}">
                <a16:creationId xmlns:a16="http://schemas.microsoft.com/office/drawing/2014/main" id="{C2E191F0-0EE4-4B1A-B2E5-E7AB87DEAB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849774"/>
              </p:ext>
            </p:extLst>
          </p:nvPr>
        </p:nvGraphicFramePr>
        <p:xfrm>
          <a:off x="656021" y="4926028"/>
          <a:ext cx="6226772" cy="640080"/>
        </p:xfrm>
        <a:graphic>
          <a:graphicData uri="http://schemas.openxmlformats.org/drawingml/2006/table">
            <a:tbl>
              <a:tblPr firstRow="1"/>
              <a:tblGrid>
                <a:gridCol w="1870392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2178190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  <a:gridCol w="2178190">
                  <a:extLst>
                    <a:ext uri="{9D8B030D-6E8A-4147-A177-3AD203B41FA5}">
                      <a16:colId xmlns:a16="http://schemas.microsoft.com/office/drawing/2014/main" val="179805833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알고리즘 모델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Acc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Val Acc</a:t>
                      </a:r>
                      <a:endParaRPr lang="ko-KR" altLang="en-US" sz="1500" b="1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InceptionV3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85%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70~80%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</a:tbl>
          </a:graphicData>
        </a:graphic>
      </p:graphicFrame>
      <p:pic>
        <p:nvPicPr>
          <p:cNvPr id="115" name="내용 개체 틀 4">
            <a:extLst>
              <a:ext uri="{FF2B5EF4-FFF2-40B4-BE49-F238E27FC236}">
                <a16:creationId xmlns:a16="http://schemas.microsoft.com/office/drawing/2014/main" id="{46248F6F-127B-4C1A-A490-1ECF7BAF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7"/>
          <a:stretch/>
        </p:blipFill>
        <p:spPr>
          <a:xfrm>
            <a:off x="7318431" y="2355337"/>
            <a:ext cx="2244194" cy="1582244"/>
          </a:xfr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26D5FE76-F372-46FB-BFEB-7171B3A91593}"/>
              </a:ext>
            </a:extLst>
          </p:cNvPr>
          <p:cNvSpPr txBox="1"/>
          <p:nvPr/>
        </p:nvSpPr>
        <p:spPr>
          <a:xfrm>
            <a:off x="7091732" y="1858936"/>
            <a:ext cx="263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실제 이미지 분류 결과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D6D458-1A90-4BE8-A365-747699C2C7B4}"/>
              </a:ext>
            </a:extLst>
          </p:cNvPr>
          <p:cNvSpPr txBox="1"/>
          <p:nvPr/>
        </p:nvSpPr>
        <p:spPr>
          <a:xfrm>
            <a:off x="594340" y="5820246"/>
            <a:ext cx="1068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국립공원탐방정보 앱에 있는 야생화 검색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DB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활용하면 여러 식물에 적용시킬 수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159A7E-EABE-47BB-B1A3-3C242A73527B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1D6AF95-8FB6-4B7E-8559-07C40C29AAED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CF041A1-B6FD-4CC5-A5B9-E9FE09A60990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AED9B83-D704-4D6D-B800-239DD085C059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0581960C-C688-485E-89B2-A5C5B526010B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0D1024B-4F22-4C11-8381-63B11B737909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CD310A8-00B9-448F-9A95-1DD3D67F7468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24D79478-8AD2-4BB2-9A9F-5D33C413E55D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515FDC3-E8E5-49C5-936E-058AFB7B04D1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7839F460-163B-4D9B-9693-88DD9749A189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D1EBDB0-3CB4-44FD-99AE-1FEA60C044F8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39E4528-DCD0-49A3-97A7-0E66C975D0F6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310CD36-7202-49EE-B6C7-5C7133CF527E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7F3A4D72-D9CF-4A76-BC01-BF7DE8436267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503D24C-C5DC-4B41-9775-1D7AD6914EF7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791B9F47-9295-43A2-A6F3-3BD351DA49D3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3348269-1DB7-4173-BB99-9F5AD24E2711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25E24CA-956E-4A99-A638-1E224A83A3FE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99AE8066-8EFB-4E64-B13D-28393FCA4E0F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C7AC6811-ACCA-472E-934F-8B190EE3E508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2AD53A25-0071-4ECD-85EC-737D9C6CFE58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5364A06-D838-4D78-95C0-EBDAA83D05C4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EB31F98-25F1-46F9-95CE-6743E5FB236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10A8671-5F80-4526-9DD3-2C77E927E282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42" name="이등변 삼각형 15">
                  <a:extLst>
                    <a:ext uri="{FF2B5EF4-FFF2-40B4-BE49-F238E27FC236}">
                      <a16:creationId xmlns:a16="http://schemas.microsoft.com/office/drawing/2014/main" id="{97F0E0D0-AF48-4EA5-99D0-1B637BB10455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04770BFF-1696-42B3-A947-4339AFAC4E5A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A0F29A7-4703-4832-9E5B-032146BFA3DD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9444AFF-74F4-407A-A571-8C75633D4810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2021276-2EBD-4E1B-AAB4-7F3CF6202BA5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38" name="이등변 삼각형 15">
                  <a:extLst>
                    <a:ext uri="{FF2B5EF4-FFF2-40B4-BE49-F238E27FC236}">
                      <a16:creationId xmlns:a16="http://schemas.microsoft.com/office/drawing/2014/main" id="{A6BB201C-71CF-4A80-841A-9D8BF90B42D8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>
                  <a:extLst>
                    <a:ext uri="{FF2B5EF4-FFF2-40B4-BE49-F238E27FC236}">
                      <a16:creationId xmlns:a16="http://schemas.microsoft.com/office/drawing/2014/main" id="{FFB1B5CC-FEB8-4D48-96B8-810816AEB76A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7BFEC97-9DD1-463C-AB49-156FF3423D03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875799B-6351-4288-81D6-0A9F89D1D045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0899F50-F985-4E03-88FD-7F7A4EE4E102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F959A05-A948-4B7E-A076-030491958342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C1435E2-BECE-4D8C-A476-FB5E3502D270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33CE47F-F91E-484F-B3D7-B682C7093F58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현 29">
              <a:extLst>
                <a:ext uri="{FF2B5EF4-FFF2-40B4-BE49-F238E27FC236}">
                  <a16:creationId xmlns:a16="http://schemas.microsoft.com/office/drawing/2014/main" id="{9A1BA561-3582-49FD-850B-0C94104393C5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461454F-1E0B-4094-AFC8-1A7715A12882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FE208C-B8B0-4789-99D0-A20C7B028D9E}"/>
              </a:ext>
            </a:extLst>
          </p:cNvPr>
          <p:cNvGrpSpPr/>
          <p:nvPr/>
        </p:nvGrpSpPr>
        <p:grpSpPr>
          <a:xfrm>
            <a:off x="7106900" y="2216342"/>
            <a:ext cx="4551940" cy="3603904"/>
            <a:chOff x="5721017" y="2109963"/>
            <a:chExt cx="5829111" cy="4124566"/>
          </a:xfrm>
        </p:grpSpPr>
        <p:pic>
          <p:nvPicPr>
            <p:cNvPr id="77" name="내용 개체 틀 4">
              <a:extLst>
                <a:ext uri="{FF2B5EF4-FFF2-40B4-BE49-F238E27FC236}">
                  <a16:creationId xmlns:a16="http://schemas.microsoft.com/office/drawing/2014/main" id="{0185DB4A-FAE8-4710-BC4E-46B0B6248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217"/>
            <a:stretch/>
          </p:blipFill>
          <p:spPr>
            <a:xfrm>
              <a:off x="5724270" y="2109963"/>
              <a:ext cx="2903844" cy="2047323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2B4347F-DD2B-4A2F-89A3-98B1869E2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228" y="2109963"/>
              <a:ext cx="2903843" cy="205289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65798EC-11F8-497A-9B93-A459B905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270" y="4192702"/>
              <a:ext cx="2900375" cy="202875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B00B376-795B-4A24-AFCF-57F6F0D3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645" y="4174139"/>
              <a:ext cx="2921520" cy="2047322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4DB8C2A-8F3A-449D-A5CC-A379231C026F}"/>
                </a:ext>
              </a:extLst>
            </p:cNvPr>
            <p:cNvGrpSpPr/>
            <p:nvPr/>
          </p:nvGrpSpPr>
          <p:grpSpPr>
            <a:xfrm>
              <a:off x="5721017" y="2118427"/>
              <a:ext cx="5829111" cy="4116102"/>
              <a:chOff x="2988439" y="1373289"/>
              <a:chExt cx="5829111" cy="4116102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8E2D564-9A0A-48A2-A808-02E4529E249D}"/>
                  </a:ext>
                </a:extLst>
              </p:cNvPr>
              <p:cNvGrpSpPr/>
              <p:nvPr/>
            </p:nvGrpSpPr>
            <p:grpSpPr>
              <a:xfrm>
                <a:off x="2997750" y="1373289"/>
                <a:ext cx="5819800" cy="2055711"/>
                <a:chOff x="2950127" y="2392680"/>
                <a:chExt cx="5819800" cy="2055711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39A54A7A-F56C-4F50-BBF1-1F32CBB22DF8}"/>
                    </a:ext>
                  </a:extLst>
                </p:cNvPr>
                <p:cNvSpPr/>
                <p:nvPr/>
              </p:nvSpPr>
              <p:spPr>
                <a:xfrm>
                  <a:off x="2950127" y="2392680"/>
                  <a:ext cx="2903843" cy="2047323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13B309B9-9B42-45C8-9A8F-6808F9D3DDA4}"/>
                    </a:ext>
                  </a:extLst>
                </p:cNvPr>
                <p:cNvSpPr/>
                <p:nvPr/>
              </p:nvSpPr>
              <p:spPr>
                <a:xfrm>
                  <a:off x="5866084" y="2401068"/>
                  <a:ext cx="2903843" cy="2047323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EED4C6F2-B61D-4F1F-B9DE-8B2A528EA1B8}"/>
                    </a:ext>
                  </a:extLst>
                </p:cNvPr>
                <p:cNvGrpSpPr/>
                <p:nvPr/>
              </p:nvGrpSpPr>
              <p:grpSpPr>
                <a:xfrm>
                  <a:off x="2950127" y="3016796"/>
                  <a:ext cx="5807686" cy="797367"/>
                  <a:chOff x="2908563" y="1651508"/>
                  <a:chExt cx="5831914" cy="800693"/>
                </a:xfrm>
              </p:grpSpPr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8AD64728-3077-4689-9667-91D1388FFF70}"/>
                      </a:ext>
                    </a:extLst>
                  </p:cNvPr>
                  <p:cNvSpPr/>
                  <p:nvPr/>
                </p:nvSpPr>
                <p:spPr>
                  <a:xfrm>
                    <a:off x="2908563" y="1651508"/>
                    <a:ext cx="5831914" cy="800693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  <a:alpha val="6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B40D1CF-1A0D-4928-923D-EFB375CD898D}"/>
                      </a:ext>
                    </a:extLst>
                  </p:cNvPr>
                  <p:cNvSpPr txBox="1"/>
                  <p:nvPr/>
                </p:nvSpPr>
                <p:spPr>
                  <a:xfrm>
                    <a:off x="3879571" y="1685177"/>
                    <a:ext cx="1027845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산개나리</a:t>
                    </a:r>
                    <a:endParaRPr lang="en-US" altLang="ko-KR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99.28%</a:t>
                    </a:r>
                    <a:endParaRPr lang="ko-KR" altLang="en-US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E981BDC-873C-4653-976B-D79579685421}"/>
                      </a:ext>
                    </a:extLst>
                  </p:cNvPr>
                  <p:cNvSpPr txBox="1"/>
                  <p:nvPr/>
                </p:nvSpPr>
                <p:spPr>
                  <a:xfrm>
                    <a:off x="6744326" y="1683822"/>
                    <a:ext cx="1018227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생강나무</a:t>
                    </a:r>
                    <a:endParaRPr lang="en-US" altLang="ko-KR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98.97%</a:t>
                    </a:r>
                    <a:endParaRPr lang="ko-KR" altLang="en-US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</p:txBody>
              </p:sp>
            </p:grp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7EC22B3-EFD9-46DB-BA0E-ABF9530AFE3A}"/>
                  </a:ext>
                </a:extLst>
              </p:cNvPr>
              <p:cNvGrpSpPr/>
              <p:nvPr/>
            </p:nvGrpSpPr>
            <p:grpSpPr>
              <a:xfrm>
                <a:off x="2988439" y="3433680"/>
                <a:ext cx="5819800" cy="2055711"/>
                <a:chOff x="2950127" y="2392680"/>
                <a:chExt cx="5819800" cy="2055711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5E22AA7-F75B-487C-9C98-7EDC8EDB6505}"/>
                    </a:ext>
                  </a:extLst>
                </p:cNvPr>
                <p:cNvSpPr/>
                <p:nvPr/>
              </p:nvSpPr>
              <p:spPr>
                <a:xfrm>
                  <a:off x="2950127" y="2392680"/>
                  <a:ext cx="2903843" cy="2047323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C841A56A-67F8-4869-93EC-7F02C8619741}"/>
                    </a:ext>
                  </a:extLst>
                </p:cNvPr>
                <p:cNvSpPr/>
                <p:nvPr/>
              </p:nvSpPr>
              <p:spPr>
                <a:xfrm>
                  <a:off x="5866084" y="2401068"/>
                  <a:ext cx="2903843" cy="2047323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648B35CA-5203-4E31-88CB-BD9916139B05}"/>
                    </a:ext>
                  </a:extLst>
                </p:cNvPr>
                <p:cNvGrpSpPr/>
                <p:nvPr/>
              </p:nvGrpSpPr>
              <p:grpSpPr>
                <a:xfrm>
                  <a:off x="2950127" y="3015625"/>
                  <a:ext cx="5807685" cy="808085"/>
                  <a:chOff x="2908563" y="1650330"/>
                  <a:chExt cx="5831914" cy="811455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BAAA5430-91BF-4AF8-B869-5F1400B03539}"/>
                      </a:ext>
                    </a:extLst>
                  </p:cNvPr>
                  <p:cNvSpPr/>
                  <p:nvPr/>
                </p:nvSpPr>
                <p:spPr>
                  <a:xfrm>
                    <a:off x="2908563" y="1650330"/>
                    <a:ext cx="5831914" cy="811455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  <a:alpha val="6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5ECC4F6F-E7CD-4C7D-AD71-95A9710464CA}"/>
                      </a:ext>
                    </a:extLst>
                  </p:cNvPr>
                  <p:cNvSpPr txBox="1"/>
                  <p:nvPr/>
                </p:nvSpPr>
                <p:spPr>
                  <a:xfrm>
                    <a:off x="3919774" y="1729307"/>
                    <a:ext cx="966137" cy="6490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봉황각</a:t>
                    </a:r>
                    <a:endParaRPr lang="en-US" altLang="ko-KR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96.64%</a:t>
                    </a:r>
                    <a:endParaRPr lang="ko-KR" altLang="en-US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558BE4B6-2FA7-488B-B775-386836965928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249" y="1741261"/>
                    <a:ext cx="1007989" cy="6490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도봉서원</a:t>
                    </a:r>
                    <a:endParaRPr lang="en-US" altLang="ko-KR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bg1"/>
                        </a:solidFill>
                        <a:latin typeface="아리따-돋움(TTF)-Light" panose="02020603020101020101" pitchFamily="18" charset="-127"/>
                        <a:ea typeface="아리따-돋움(TTF)-Light" panose="02020603020101020101" pitchFamily="18" charset="-127"/>
                      </a:rPr>
                      <a:t>79.83%</a:t>
                    </a:r>
                    <a:endParaRPr lang="ko-KR" altLang="en-US" dirty="0"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</a:endParaRPr>
                  </a:p>
                </p:txBody>
              </p:sp>
            </p:grp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9E2192F-3D85-4F9B-AEC6-9D06DBFF735C}"/>
              </a:ext>
            </a:extLst>
          </p:cNvPr>
          <p:cNvSpPr txBox="1"/>
          <p:nvPr/>
        </p:nvSpPr>
        <p:spPr>
          <a:xfrm>
            <a:off x="1036416" y="661674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2-2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기획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AEEF58-897A-4E91-B1ED-1E74C3371AF3}"/>
              </a:ext>
            </a:extLst>
          </p:cNvPr>
          <p:cNvSpPr txBox="1"/>
          <p:nvPr/>
        </p:nvSpPr>
        <p:spPr>
          <a:xfrm>
            <a:off x="1026365" y="162740"/>
            <a:ext cx="620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필요기술 구현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학습 및 분류결과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28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E303E88-0B02-4C7C-AE37-867AE80B62F7}"/>
              </a:ext>
            </a:extLst>
          </p:cNvPr>
          <p:cNvCxnSpPr>
            <a:cxnSpLocks/>
          </p:cNvCxnSpPr>
          <p:nvPr/>
        </p:nvCxnSpPr>
        <p:spPr>
          <a:xfrm flipH="1">
            <a:off x="1094550" y="669248"/>
            <a:ext cx="60196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74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F7D52-E7BE-4193-84FD-DD7B45DE7F47}"/>
              </a:ext>
            </a:extLst>
          </p:cNvPr>
          <p:cNvCxnSpPr>
            <a:cxnSpLocks/>
          </p:cNvCxnSpPr>
          <p:nvPr/>
        </p:nvCxnSpPr>
        <p:spPr>
          <a:xfrm>
            <a:off x="7438401" y="5389181"/>
            <a:ext cx="4597389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3B0F1E-547E-4CA1-83E6-3F9AF8F6127C}"/>
              </a:ext>
            </a:extLst>
          </p:cNvPr>
          <p:cNvSpPr txBox="1"/>
          <p:nvPr/>
        </p:nvSpPr>
        <p:spPr>
          <a:xfrm>
            <a:off x="7438401" y="4776592"/>
            <a:ext cx="486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2-3 </a:t>
            </a:r>
            <a:r>
              <a:rPr lang="ko-KR" altLang="en-US" sz="36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둘레길</a:t>
            </a:r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컨텐츠 </a:t>
            </a:r>
            <a:r>
              <a:rPr lang="en-US" altLang="ko-KR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UI</a:t>
            </a:r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C8A168-59F1-4699-9A02-8645CD57F8F0}"/>
              </a:ext>
            </a:extLst>
          </p:cNvPr>
          <p:cNvSpPr txBox="1"/>
          <p:nvPr/>
        </p:nvSpPr>
        <p:spPr>
          <a:xfrm>
            <a:off x="7438401" y="4130261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Part3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526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676BB-9FE5-4179-890C-92278BAAFDF7}"/>
              </a:ext>
            </a:extLst>
          </p:cNvPr>
          <p:cNvSpPr txBox="1"/>
          <p:nvPr/>
        </p:nvSpPr>
        <p:spPr>
          <a:xfrm>
            <a:off x="661809" y="1435267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둘레둘레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143F7-8477-447B-8D84-00E676AFCD6C}"/>
              </a:ext>
            </a:extLst>
          </p:cNvPr>
          <p:cNvSpPr txBox="1"/>
          <p:nvPr/>
        </p:nvSpPr>
        <p:spPr>
          <a:xfrm>
            <a:off x="-573742" y="2204468"/>
            <a:ext cx="13196047" cy="46166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     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네트워킹 </a:t>
            </a:r>
            <a:r>
              <a:rPr lang="en-US" altLang="ko-KR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+ 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위치 기반 </a:t>
            </a:r>
            <a:r>
              <a:rPr lang="ko-KR" altLang="en-US" sz="2400" b="1" dirty="0" err="1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탐험 </a:t>
            </a:r>
            <a:r>
              <a:rPr lang="en-US" altLang="ko-KR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RPG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모바일 게임 어플리케이션</a:t>
            </a:r>
            <a:endParaRPr lang="en-US" altLang="ko-KR" sz="2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740E1-8E07-4236-805A-270F0ECBC7B5}"/>
              </a:ext>
            </a:extLst>
          </p:cNvPr>
          <p:cNvSpPr txBox="1"/>
          <p:nvPr/>
        </p:nvSpPr>
        <p:spPr>
          <a:xfrm>
            <a:off x="731760" y="2789003"/>
            <a:ext cx="54765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기본 컨셉</a:t>
            </a:r>
            <a:endParaRPr lang="en-US" altLang="ko-KR" sz="2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무분별한 불법 포획이 횡행하여 멸종 위기 종이 되어버린 지리산 반달곰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그런 밀렵꾼들에게 아버지를 잃은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꼬미는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자연에 홀로 버려져 있었고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포획 위기에 놓여 있었지만 반달이의 도움으로 위기를 모면한다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  <a:b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b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아버지 대신 반달곰의 습성을 조금씩 알려주는 반달이를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꼬미는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껌딱지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마냥 졸졸 따라다니게 된다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꼬미가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독립하여 어엿한 한 마리의 곰이 되는 그 순간까지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두 마리의 여정은 지금부터 시작된다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8675E-351C-42E8-B0BB-C6E4DA4F1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4" y="2690196"/>
            <a:ext cx="5549982" cy="3842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C0A2D-E5EC-4AB2-BC5B-49B311DCE7F5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B2D52-640A-4C07-A04B-B08AFA5A8644}"/>
              </a:ext>
            </a:extLst>
          </p:cNvPr>
          <p:cNvSpPr txBox="1"/>
          <p:nvPr/>
        </p:nvSpPr>
        <p:spPr>
          <a:xfrm>
            <a:off x="1026365" y="16274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710B70-D2FC-4130-B479-B5A39D6E57F2}"/>
              </a:ext>
            </a:extLst>
          </p:cNvPr>
          <p:cNvCxnSpPr>
            <a:cxnSpLocks/>
          </p:cNvCxnSpPr>
          <p:nvPr/>
        </p:nvCxnSpPr>
        <p:spPr>
          <a:xfrm flipV="1">
            <a:off x="1097219" y="661683"/>
            <a:ext cx="1703131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53F223-AB11-44FD-AF94-2A711A7753B7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1E5B18-09BB-479B-93FA-A4C4C0009806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4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9CF0E0F-527B-4F31-AB91-0F466CF3A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4" y="2690196"/>
            <a:ext cx="5549982" cy="3842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676BB-9FE5-4179-890C-92278BAAFDF7}"/>
              </a:ext>
            </a:extLst>
          </p:cNvPr>
          <p:cNvSpPr txBox="1"/>
          <p:nvPr/>
        </p:nvSpPr>
        <p:spPr>
          <a:xfrm>
            <a:off x="661809" y="1435267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둘레둘레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143F7-8477-447B-8D84-00E676AFCD6C}"/>
              </a:ext>
            </a:extLst>
          </p:cNvPr>
          <p:cNvSpPr txBox="1"/>
          <p:nvPr/>
        </p:nvSpPr>
        <p:spPr>
          <a:xfrm>
            <a:off x="-573742" y="2204468"/>
            <a:ext cx="13196047" cy="461665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      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네트워킹 </a:t>
            </a:r>
            <a:r>
              <a:rPr lang="en-US" altLang="ko-KR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+ 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위치 기반 </a:t>
            </a:r>
            <a:r>
              <a:rPr lang="ko-KR" altLang="en-US" sz="2400" b="1" dirty="0" err="1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탐험 </a:t>
            </a:r>
            <a:r>
              <a:rPr lang="en-US" altLang="ko-KR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RPG</a:t>
            </a:r>
            <a:r>
              <a:rPr lang="ko-KR" altLang="en-US" sz="2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모바일 게임 어플리케이션</a:t>
            </a:r>
            <a:endParaRPr lang="en-US" altLang="ko-KR" sz="2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740E1-8E07-4236-805A-270F0ECBC7B5}"/>
              </a:ext>
            </a:extLst>
          </p:cNvPr>
          <p:cNvSpPr txBox="1"/>
          <p:nvPr/>
        </p:nvSpPr>
        <p:spPr>
          <a:xfrm>
            <a:off x="731760" y="2789003"/>
            <a:ext cx="673879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주요 콘텐츠</a:t>
            </a:r>
            <a:endParaRPr lang="en-US" altLang="ko-KR" sz="2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스탬프 투어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(GPS,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전자스탬프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탐험 시나리오 퀘스트 및 다양한 흥미유발 액티비티</a:t>
            </a:r>
            <a:endParaRPr lang="en-US" altLang="ko-KR" strike="sngStrike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퀘스트 및 스탬프 획득 지점 위치 안내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획득한 스탬프 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달성한 업적 수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누적 보행 거리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확인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정보 공유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후기 작성</a:t>
            </a:r>
            <a:endParaRPr lang="en-US" altLang="ko-KR" strike="sngStrike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레벨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업적 달성에 따른 다양한 기념품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제공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카카오톡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카카오스토리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인스타그램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페이스북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네이버 밴드 공유 기능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A120C8-A5C4-42E6-A7AD-E90FA2BC53A0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0DD5A2-5071-467B-918E-BC998F89F857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7C6BF-5FCA-41B2-8C5F-5F5037414F70}"/>
              </a:ext>
            </a:extLst>
          </p:cNvPr>
          <p:cNvSpPr txBox="1"/>
          <p:nvPr/>
        </p:nvSpPr>
        <p:spPr>
          <a:xfrm>
            <a:off x="1026365" y="162740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F5D60-2DBB-40A1-B831-24F309C687C7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3E81F7-1613-4149-A0B6-F94F9D50BAB3}"/>
              </a:ext>
            </a:extLst>
          </p:cNvPr>
          <p:cNvCxnSpPr>
            <a:cxnSpLocks/>
          </p:cNvCxnSpPr>
          <p:nvPr/>
        </p:nvCxnSpPr>
        <p:spPr>
          <a:xfrm flipV="1">
            <a:off x="1097219" y="661683"/>
            <a:ext cx="1703131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210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B77CEC2-55D6-44E7-9EC6-FB48729D37D5}"/>
              </a:ext>
            </a:extLst>
          </p:cNvPr>
          <p:cNvGrpSpPr/>
          <p:nvPr/>
        </p:nvGrpSpPr>
        <p:grpSpPr>
          <a:xfrm>
            <a:off x="3577930" y="1190833"/>
            <a:ext cx="4468985" cy="5001101"/>
            <a:chOff x="3722309" y="1190833"/>
            <a:chExt cx="4468985" cy="50011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80C827-B5DF-4F3B-9C4D-231EB12D320A}"/>
                </a:ext>
              </a:extLst>
            </p:cNvPr>
            <p:cNvGrpSpPr/>
            <p:nvPr/>
          </p:nvGrpSpPr>
          <p:grpSpPr>
            <a:xfrm>
              <a:off x="3722309" y="1190833"/>
              <a:ext cx="2083352" cy="5001101"/>
              <a:chOff x="3722309" y="1190833"/>
              <a:chExt cx="2083352" cy="50011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2CD9F4C-2330-4251-8D12-412C637F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309" y="1680782"/>
                <a:ext cx="2083352" cy="45111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1F8D0-55FD-4EB4-B15E-430934C77122}"/>
                  </a:ext>
                </a:extLst>
              </p:cNvPr>
              <p:cNvSpPr txBox="1"/>
              <p:nvPr/>
            </p:nvSpPr>
            <p:spPr>
              <a:xfrm>
                <a:off x="4232284" y="1190833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프로필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5F5488-266A-4703-9ADF-513AE578AF0F}"/>
                </a:ext>
              </a:extLst>
            </p:cNvPr>
            <p:cNvGrpSpPr/>
            <p:nvPr/>
          </p:nvGrpSpPr>
          <p:grpSpPr>
            <a:xfrm>
              <a:off x="6107942" y="1190833"/>
              <a:ext cx="2083352" cy="5001101"/>
              <a:chOff x="6107942" y="1190833"/>
              <a:chExt cx="2083352" cy="500110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7D195B8-10A4-4713-99AE-6DE2188C5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942" y="1680782"/>
                <a:ext cx="2083352" cy="45111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F1FB8C-1541-4A43-8D2B-9C4EEC8F0B5E}"/>
                  </a:ext>
                </a:extLst>
              </p:cNvPr>
              <p:cNvSpPr txBox="1"/>
              <p:nvPr/>
            </p:nvSpPr>
            <p:spPr>
              <a:xfrm>
                <a:off x="6524286" y="1190833"/>
                <a:ext cx="1250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개인순위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0C76A4-1E03-4C8E-95F3-5F225181CA48}"/>
              </a:ext>
            </a:extLst>
          </p:cNvPr>
          <p:cNvGrpSpPr/>
          <p:nvPr/>
        </p:nvGrpSpPr>
        <p:grpSpPr>
          <a:xfrm>
            <a:off x="8554354" y="1419372"/>
            <a:ext cx="1250666" cy="323820"/>
            <a:chOff x="485600" y="468283"/>
            <a:chExt cx="1350460" cy="32382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CD21FE0-476D-4207-9B83-B71A1BF6FA0F}"/>
                </a:ext>
              </a:extLst>
            </p:cNvPr>
            <p:cNvSpPr/>
            <p:nvPr/>
          </p:nvSpPr>
          <p:spPr>
            <a:xfrm>
              <a:off x="485600" y="484326"/>
              <a:ext cx="1224461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8710-A071-4E39-BAF2-C6C6C3598CA1}"/>
                </a:ext>
              </a:extLst>
            </p:cNvPr>
            <p:cNvSpPr txBox="1"/>
            <p:nvPr/>
          </p:nvSpPr>
          <p:spPr>
            <a:xfrm>
              <a:off x="501332" y="468283"/>
              <a:ext cx="1334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내 정보</a:t>
              </a:r>
              <a:r>
                <a:rPr lang="en-US" altLang="ko-KR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/</a:t>
              </a:r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순위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F24902-1856-4305-B990-ECC3DD612271}"/>
              </a:ext>
            </a:extLst>
          </p:cNvPr>
          <p:cNvCxnSpPr>
            <a:cxnSpLocks/>
          </p:cNvCxnSpPr>
          <p:nvPr/>
        </p:nvCxnSpPr>
        <p:spPr>
          <a:xfrm flipV="1">
            <a:off x="7322820" y="1581284"/>
            <a:ext cx="724095" cy="704716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332EB3-C408-48DA-9F40-BEF779F75E6B}"/>
              </a:ext>
            </a:extLst>
          </p:cNvPr>
          <p:cNvCxnSpPr>
            <a:cxnSpLocks/>
          </p:cNvCxnSpPr>
          <p:nvPr/>
        </p:nvCxnSpPr>
        <p:spPr>
          <a:xfrm>
            <a:off x="8046915" y="1581282"/>
            <a:ext cx="441765" cy="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2767A3-1E35-4774-9331-303613D20174}"/>
              </a:ext>
            </a:extLst>
          </p:cNvPr>
          <p:cNvGrpSpPr/>
          <p:nvPr/>
        </p:nvGrpSpPr>
        <p:grpSpPr>
          <a:xfrm>
            <a:off x="7684867" y="2236413"/>
            <a:ext cx="3302533" cy="630787"/>
            <a:chOff x="7684867" y="2236413"/>
            <a:chExt cx="3302533" cy="6307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5F775-D20C-4F17-A834-65EDA390C03D}"/>
                </a:ext>
              </a:extLst>
            </p:cNvPr>
            <p:cNvGrpSpPr/>
            <p:nvPr/>
          </p:nvGrpSpPr>
          <p:grpSpPr>
            <a:xfrm>
              <a:off x="8554354" y="2236413"/>
              <a:ext cx="2433046" cy="307777"/>
              <a:chOff x="17790" y="484325"/>
              <a:chExt cx="2185168" cy="307777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74F3545-26F6-488C-82CE-5E1B51EE8A04}"/>
                  </a:ext>
                </a:extLst>
              </p:cNvPr>
              <p:cNvSpPr/>
              <p:nvPr/>
            </p:nvSpPr>
            <p:spPr>
              <a:xfrm>
                <a:off x="17790" y="484326"/>
                <a:ext cx="2180394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BBBFB-6F6B-4711-855D-ED53E1AA48BE}"/>
                  </a:ext>
                </a:extLst>
              </p:cNvPr>
              <p:cNvSpPr txBox="1"/>
              <p:nvPr/>
            </p:nvSpPr>
            <p:spPr>
              <a:xfrm>
                <a:off x="38816" y="484325"/>
                <a:ext cx="2164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레벨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스탬프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포인트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업적 현황</a:t>
                </a: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4C3D261-B0A4-4E25-A0FE-32310441201A}"/>
                </a:ext>
              </a:extLst>
            </p:cNvPr>
            <p:cNvCxnSpPr>
              <a:cxnSpLocks/>
            </p:cNvCxnSpPr>
            <p:nvPr/>
          </p:nvCxnSpPr>
          <p:spPr>
            <a:xfrm>
              <a:off x="8310891" y="2390302"/>
              <a:ext cx="17778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2FA942-2CBC-477B-8030-6BEEBCF5A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4867" y="2390302"/>
              <a:ext cx="626024" cy="476898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366F66-2DB5-4CFA-96ED-557D58046DBD}"/>
              </a:ext>
            </a:extLst>
          </p:cNvPr>
          <p:cNvGrpSpPr/>
          <p:nvPr/>
        </p:nvGrpSpPr>
        <p:grpSpPr>
          <a:xfrm>
            <a:off x="8698485" y="4438208"/>
            <a:ext cx="1320825" cy="315274"/>
            <a:chOff x="444972" y="470636"/>
            <a:chExt cx="1265090" cy="31527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1C138F7-8D5C-4D22-995D-EFA69B0A7985}"/>
                </a:ext>
              </a:extLst>
            </p:cNvPr>
            <p:cNvSpPr/>
            <p:nvPr/>
          </p:nvSpPr>
          <p:spPr>
            <a:xfrm>
              <a:off x="444972" y="478134"/>
              <a:ext cx="1265090" cy="307776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1F0C55-CD71-4A4E-BF83-E0989405C284}"/>
                </a:ext>
              </a:extLst>
            </p:cNvPr>
            <p:cNvSpPr txBox="1"/>
            <p:nvPr/>
          </p:nvSpPr>
          <p:spPr>
            <a:xfrm>
              <a:off x="474734" y="470636"/>
              <a:ext cx="1205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전체 개인 순위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7BC9EB-ACD5-48B3-9CC2-E0FA5F506349}"/>
              </a:ext>
            </a:extLst>
          </p:cNvPr>
          <p:cNvCxnSpPr>
            <a:cxnSpLocks/>
          </p:cNvCxnSpPr>
          <p:nvPr/>
        </p:nvCxnSpPr>
        <p:spPr>
          <a:xfrm>
            <a:off x="7724320" y="3646733"/>
            <a:ext cx="648380" cy="94749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BD5306-BC01-4929-AC2E-265BE206701A}"/>
              </a:ext>
            </a:extLst>
          </p:cNvPr>
          <p:cNvCxnSpPr>
            <a:cxnSpLocks/>
          </p:cNvCxnSpPr>
          <p:nvPr/>
        </p:nvCxnSpPr>
        <p:spPr>
          <a:xfrm flipV="1">
            <a:off x="8372700" y="4594223"/>
            <a:ext cx="275630" cy="537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613DE8-2522-4586-B5D1-E88ABDBB6B70}"/>
              </a:ext>
            </a:extLst>
          </p:cNvPr>
          <p:cNvGrpSpPr/>
          <p:nvPr/>
        </p:nvGrpSpPr>
        <p:grpSpPr>
          <a:xfrm>
            <a:off x="2617659" y="1774594"/>
            <a:ext cx="2211200" cy="1444965"/>
            <a:chOff x="2617659" y="1774594"/>
            <a:chExt cx="2211200" cy="144496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BFCD5C-0DFF-48B4-BEF7-694EE7EE1E18}"/>
                </a:ext>
              </a:extLst>
            </p:cNvPr>
            <p:cNvGrpSpPr/>
            <p:nvPr/>
          </p:nvGrpSpPr>
          <p:grpSpPr>
            <a:xfrm>
              <a:off x="2617659" y="1774594"/>
              <a:ext cx="527954" cy="318096"/>
              <a:chOff x="470647" y="474007"/>
              <a:chExt cx="1569565" cy="318096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44EA99D-DB4E-4665-8364-3A3148D7BD35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EF2ECD-1575-4260-B0ED-1E22892FD481}"/>
                  </a:ext>
                </a:extLst>
              </p:cNvPr>
              <p:cNvSpPr txBox="1"/>
              <p:nvPr/>
            </p:nvSpPr>
            <p:spPr>
              <a:xfrm>
                <a:off x="470647" y="474007"/>
                <a:ext cx="1554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레벨</a:t>
                </a:r>
              </a:p>
            </p:txBody>
          </p: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87342AA-8668-49AC-902F-53159F316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2689" y="1928482"/>
              <a:ext cx="1326170" cy="1291077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0102B62-46C7-4331-8E5A-CDA35A194C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0400" y="1928482"/>
              <a:ext cx="302289" cy="1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7AAC9C-3A92-4566-BA58-A4890A102BA3}"/>
              </a:ext>
            </a:extLst>
          </p:cNvPr>
          <p:cNvGrpSpPr/>
          <p:nvPr/>
        </p:nvGrpSpPr>
        <p:grpSpPr>
          <a:xfrm>
            <a:off x="1509557" y="3534241"/>
            <a:ext cx="2656218" cy="1059983"/>
            <a:chOff x="1509557" y="3534241"/>
            <a:chExt cx="2656218" cy="105998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DE43FE9-9CAC-4A71-8B50-5E4CDFD3A798}"/>
                </a:ext>
              </a:extLst>
            </p:cNvPr>
            <p:cNvGrpSpPr/>
            <p:nvPr/>
          </p:nvGrpSpPr>
          <p:grpSpPr>
            <a:xfrm>
              <a:off x="1509557" y="4286446"/>
              <a:ext cx="1623820" cy="307778"/>
              <a:chOff x="449778" y="484325"/>
              <a:chExt cx="1643339" cy="307778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1857350-0334-4EAB-8EF6-71E7A718A4A7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03493D-697C-41FA-944E-B8E2A5AE8FB2}"/>
                  </a:ext>
                </a:extLst>
              </p:cNvPr>
              <p:cNvSpPr txBox="1"/>
              <p:nvPr/>
            </p:nvSpPr>
            <p:spPr>
              <a:xfrm>
                <a:off x="449778" y="484325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닉네임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그룹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포인트</a:t>
                </a: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3721E6-97DC-4DC2-998B-1BB61A63C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4409" y="3534241"/>
              <a:ext cx="721366" cy="903967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DF4A637-4236-44BD-B29F-04DB9C5B9011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>
              <a:off x="3133377" y="4440335"/>
              <a:ext cx="31103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109EA-8620-43D8-9685-14F5C81E21DD}"/>
              </a:ext>
            </a:extLst>
          </p:cNvPr>
          <p:cNvGrpSpPr/>
          <p:nvPr/>
        </p:nvGrpSpPr>
        <p:grpSpPr>
          <a:xfrm>
            <a:off x="2144002" y="5251404"/>
            <a:ext cx="1615993" cy="307778"/>
            <a:chOff x="2144002" y="5251404"/>
            <a:chExt cx="1615993" cy="30777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9807A5F-7EC4-4092-A303-EB150EBA84E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 flipV="1">
              <a:off x="3091315" y="5405293"/>
              <a:ext cx="668680" cy="802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0AE2E45-DE20-4419-9993-F415F76DA683}"/>
                </a:ext>
              </a:extLst>
            </p:cNvPr>
            <p:cNvGrpSpPr/>
            <p:nvPr/>
          </p:nvGrpSpPr>
          <p:grpSpPr>
            <a:xfrm>
              <a:off x="2144002" y="5251404"/>
              <a:ext cx="947313" cy="307778"/>
              <a:chOff x="443021" y="484325"/>
              <a:chExt cx="1643339" cy="30777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4F60DD9-9E7B-4CD1-B7DF-C044CBB1B68E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748CB9-B974-486F-93FF-E65572105116}"/>
                  </a:ext>
                </a:extLst>
              </p:cNvPr>
              <p:cNvSpPr txBox="1"/>
              <p:nvPr/>
            </p:nvSpPr>
            <p:spPr>
              <a:xfrm>
                <a:off x="443021" y="484325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개인 </a:t>
                </a:r>
                <a:r>
                  <a:rPr lang="ko-KR" altLang="en-US" sz="1400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피드</a:t>
                </a:r>
                <a:endPara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A808764-A4CE-462F-B41C-EB2759FF4859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A689D8-7391-4729-8B27-B785AFC6D50C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2D28C0-9FAD-4C2B-9B7B-A01FED0C3395}"/>
              </a:ext>
            </a:extLst>
          </p:cNvPr>
          <p:cNvSpPr txBox="1"/>
          <p:nvPr/>
        </p:nvSpPr>
        <p:spPr>
          <a:xfrm>
            <a:off x="1026365" y="162740"/>
            <a:ext cx="4267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프로필 및 순위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498AA46-1183-4BC2-A449-4C087A9630F1}"/>
              </a:ext>
            </a:extLst>
          </p:cNvPr>
          <p:cNvCxnSpPr>
            <a:cxnSpLocks/>
          </p:cNvCxnSpPr>
          <p:nvPr/>
        </p:nvCxnSpPr>
        <p:spPr>
          <a:xfrm flipV="1">
            <a:off x="1097219" y="661683"/>
            <a:ext cx="4021737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6BC02B4-2773-44B0-B540-CE4266064F90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832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074C35C-EB45-49EB-9B0A-18610A20E4C4}"/>
              </a:ext>
            </a:extLst>
          </p:cNvPr>
          <p:cNvGrpSpPr/>
          <p:nvPr/>
        </p:nvGrpSpPr>
        <p:grpSpPr>
          <a:xfrm>
            <a:off x="3575777" y="1190833"/>
            <a:ext cx="4469689" cy="4979982"/>
            <a:chOff x="3575777" y="1190833"/>
            <a:chExt cx="4469689" cy="497998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B0D267C-B8C9-4BE6-9DCA-5287616482E2}"/>
                </a:ext>
              </a:extLst>
            </p:cNvPr>
            <p:cNvGrpSpPr/>
            <p:nvPr/>
          </p:nvGrpSpPr>
          <p:grpSpPr>
            <a:xfrm>
              <a:off x="3575777" y="1191133"/>
              <a:ext cx="2083352" cy="4979682"/>
              <a:chOff x="3575777" y="1191133"/>
              <a:chExt cx="2083352" cy="497968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DF2F10A-990F-429C-B37F-6E01E63AA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777" y="1659663"/>
                <a:ext cx="2083352" cy="45111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F645E6-A88A-4FC6-8BC1-0A55D4781270}"/>
                  </a:ext>
                </a:extLst>
              </p:cNvPr>
              <p:cNvSpPr txBox="1"/>
              <p:nvPr/>
            </p:nvSpPr>
            <p:spPr>
              <a:xfrm>
                <a:off x="3893537" y="1191133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그룹프로필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BCFEECB-A8B3-49C2-AC04-81B6C8496A2A}"/>
                </a:ext>
              </a:extLst>
            </p:cNvPr>
            <p:cNvGrpSpPr/>
            <p:nvPr/>
          </p:nvGrpSpPr>
          <p:grpSpPr>
            <a:xfrm>
              <a:off x="5962114" y="1190833"/>
              <a:ext cx="2083352" cy="4979982"/>
              <a:chOff x="5962114" y="1190833"/>
              <a:chExt cx="2083352" cy="4979982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3A6B5CC-F11F-4290-85F2-0E4002AAE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114" y="1659663"/>
                <a:ext cx="2083352" cy="45111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753A8E-BFC9-4462-86D8-74718D921C35}"/>
                  </a:ext>
                </a:extLst>
              </p:cNvPr>
              <p:cNvSpPr txBox="1"/>
              <p:nvPr/>
            </p:nvSpPr>
            <p:spPr>
              <a:xfrm>
                <a:off x="6383267" y="1190833"/>
                <a:ext cx="1241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그룹순위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4123B8-F16D-4087-A2E0-81FA9E8A579F}"/>
              </a:ext>
            </a:extLst>
          </p:cNvPr>
          <p:cNvGrpSpPr/>
          <p:nvPr/>
        </p:nvGrpSpPr>
        <p:grpSpPr>
          <a:xfrm>
            <a:off x="7492753" y="1445685"/>
            <a:ext cx="3034672" cy="647005"/>
            <a:chOff x="7492753" y="1445685"/>
            <a:chExt cx="3034672" cy="64700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0C76A4-1E03-4C8E-95F3-5F225181CA48}"/>
                </a:ext>
              </a:extLst>
            </p:cNvPr>
            <p:cNvGrpSpPr/>
            <p:nvPr/>
          </p:nvGrpSpPr>
          <p:grpSpPr>
            <a:xfrm>
              <a:off x="8732404" y="1445685"/>
              <a:ext cx="1795021" cy="523220"/>
              <a:chOff x="485600" y="471554"/>
              <a:chExt cx="1344596" cy="523220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CD21FE0-476D-4207-9B83-B71A1BF6FA0F}"/>
                  </a:ext>
                </a:extLst>
              </p:cNvPr>
              <p:cNvSpPr/>
              <p:nvPr/>
            </p:nvSpPr>
            <p:spPr>
              <a:xfrm>
                <a:off x="485600" y="484326"/>
                <a:ext cx="1224461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CB8710-A071-4E39-BAF2-C6C6C3598CA1}"/>
                  </a:ext>
                </a:extLst>
              </p:cNvPr>
              <p:cNvSpPr txBox="1"/>
              <p:nvPr/>
            </p:nvSpPr>
            <p:spPr>
              <a:xfrm>
                <a:off x="495470" y="471554"/>
                <a:ext cx="1334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금주 순위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누적 순위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EF24902-1856-4305-B990-ECC3DD612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2753" y="1581284"/>
              <a:ext cx="554162" cy="511406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A332EB3-C408-48DA-9F40-BEF779F75E6B}"/>
                </a:ext>
              </a:extLst>
            </p:cNvPr>
            <p:cNvCxnSpPr>
              <a:cxnSpLocks/>
            </p:cNvCxnSpPr>
            <p:nvPr/>
          </p:nvCxnSpPr>
          <p:spPr>
            <a:xfrm>
              <a:off x="8046915" y="1581282"/>
              <a:ext cx="624645" cy="2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8DED33D-1C40-4B5D-B884-B3FDEC2FB6D4}"/>
              </a:ext>
            </a:extLst>
          </p:cNvPr>
          <p:cNvGrpSpPr/>
          <p:nvPr/>
        </p:nvGrpSpPr>
        <p:grpSpPr>
          <a:xfrm>
            <a:off x="7652551" y="2216489"/>
            <a:ext cx="3498300" cy="864062"/>
            <a:chOff x="7652551" y="2216489"/>
            <a:chExt cx="3498300" cy="86406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5F775-D20C-4F17-A834-65EDA390C03D}"/>
                </a:ext>
              </a:extLst>
            </p:cNvPr>
            <p:cNvGrpSpPr/>
            <p:nvPr/>
          </p:nvGrpSpPr>
          <p:grpSpPr>
            <a:xfrm>
              <a:off x="8732404" y="2216489"/>
              <a:ext cx="2418447" cy="322897"/>
              <a:chOff x="17790" y="469205"/>
              <a:chExt cx="2180394" cy="322897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74F3545-26F6-488C-82CE-5E1B51EE8A04}"/>
                  </a:ext>
                </a:extLst>
              </p:cNvPr>
              <p:cNvSpPr/>
              <p:nvPr/>
            </p:nvSpPr>
            <p:spPr>
              <a:xfrm>
                <a:off x="17790" y="484326"/>
                <a:ext cx="2180394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BBBFB-6F6B-4711-855D-ED53E1AA48BE}"/>
                  </a:ext>
                </a:extLst>
              </p:cNvPr>
              <p:cNvSpPr txBox="1"/>
              <p:nvPr/>
            </p:nvSpPr>
            <p:spPr>
              <a:xfrm>
                <a:off x="28302" y="469205"/>
                <a:ext cx="2159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내 그룹 스탬프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미션 수행 현황</a:t>
                </a: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4C3D261-B0A4-4E25-A0FE-32310441201A}"/>
                </a:ext>
              </a:extLst>
            </p:cNvPr>
            <p:cNvCxnSpPr>
              <a:cxnSpLocks/>
            </p:cNvCxnSpPr>
            <p:nvPr/>
          </p:nvCxnSpPr>
          <p:spPr>
            <a:xfrm>
              <a:off x="8310891" y="2385498"/>
              <a:ext cx="36066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2FA942-2CBC-477B-8030-6BEEBCF5A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2551" y="2385498"/>
              <a:ext cx="658340" cy="695053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D69D39-3B52-4802-9DA8-3437F8B88E36}"/>
              </a:ext>
            </a:extLst>
          </p:cNvPr>
          <p:cNvGrpSpPr/>
          <p:nvPr/>
        </p:nvGrpSpPr>
        <p:grpSpPr>
          <a:xfrm>
            <a:off x="6516210" y="3429000"/>
            <a:ext cx="3417799" cy="1324482"/>
            <a:chOff x="6516210" y="3429000"/>
            <a:chExt cx="3417799" cy="132448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D366F66-2DB5-4CFA-96ED-557D58046DBD}"/>
                </a:ext>
              </a:extLst>
            </p:cNvPr>
            <p:cNvGrpSpPr/>
            <p:nvPr/>
          </p:nvGrpSpPr>
          <p:grpSpPr>
            <a:xfrm>
              <a:off x="8736009" y="4431634"/>
              <a:ext cx="1198000" cy="321848"/>
              <a:chOff x="444972" y="464062"/>
              <a:chExt cx="1313648" cy="32184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1C138F7-8D5C-4D22-995D-EFA69B0A7985}"/>
                  </a:ext>
                </a:extLst>
              </p:cNvPr>
              <p:cNvSpPr/>
              <p:nvPr/>
            </p:nvSpPr>
            <p:spPr>
              <a:xfrm>
                <a:off x="444972" y="478134"/>
                <a:ext cx="1265090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F0C55-CD71-4A4E-BF83-E0989405C284}"/>
                  </a:ext>
                </a:extLst>
              </p:cNvPr>
              <p:cNvSpPr txBox="1"/>
              <p:nvPr/>
            </p:nvSpPr>
            <p:spPr>
              <a:xfrm>
                <a:off x="493530" y="464062"/>
                <a:ext cx="126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내 그룹 순위</a:t>
                </a: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07BC9EB-ACD5-48B3-9CC2-E0FA5F506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16210" y="3429000"/>
              <a:ext cx="1856490" cy="117578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6BD5306-BC01-4929-AC2E-265BE206701A}"/>
                </a:ext>
              </a:extLst>
            </p:cNvPr>
            <p:cNvCxnSpPr>
              <a:cxnSpLocks/>
            </p:cNvCxnSpPr>
            <p:nvPr/>
          </p:nvCxnSpPr>
          <p:spPr>
            <a:xfrm>
              <a:off x="8372700" y="4604784"/>
              <a:ext cx="29886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47CDCE-82C1-480F-B6D8-49B5E4071EEE}"/>
              </a:ext>
            </a:extLst>
          </p:cNvPr>
          <p:cNvGrpSpPr/>
          <p:nvPr/>
        </p:nvGrpSpPr>
        <p:grpSpPr>
          <a:xfrm>
            <a:off x="2227693" y="1775109"/>
            <a:ext cx="1938081" cy="1248736"/>
            <a:chOff x="2227693" y="1775109"/>
            <a:chExt cx="1938081" cy="124873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BFCD5C-0DFF-48B4-BEF7-694EE7EE1E18}"/>
                </a:ext>
              </a:extLst>
            </p:cNvPr>
            <p:cNvGrpSpPr/>
            <p:nvPr/>
          </p:nvGrpSpPr>
          <p:grpSpPr>
            <a:xfrm>
              <a:off x="2227693" y="1775109"/>
              <a:ext cx="841397" cy="332244"/>
              <a:chOff x="475258" y="459859"/>
              <a:chExt cx="1564954" cy="332244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44EA99D-DB4E-4665-8364-3A3148D7BD35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EF2ECD-1575-4260-B0ED-1E22892FD481}"/>
                  </a:ext>
                </a:extLst>
              </p:cNvPr>
              <p:cNvSpPr txBox="1"/>
              <p:nvPr/>
            </p:nvSpPr>
            <p:spPr>
              <a:xfrm>
                <a:off x="475258" y="459859"/>
                <a:ext cx="15546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그룹정보</a:t>
                </a:r>
              </a:p>
            </p:txBody>
          </p: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87342AA-8668-49AC-902F-53159F316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2689" y="1938802"/>
              <a:ext cx="663085" cy="1085043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0102B62-46C7-4331-8E5A-CDA35A194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202" y="1938801"/>
              <a:ext cx="396488" cy="1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D2A4D8-828C-4D50-B143-5BB1E447CFD4}"/>
              </a:ext>
            </a:extLst>
          </p:cNvPr>
          <p:cNvGrpSpPr/>
          <p:nvPr/>
        </p:nvGrpSpPr>
        <p:grpSpPr>
          <a:xfrm>
            <a:off x="1135115" y="2662849"/>
            <a:ext cx="2758423" cy="834954"/>
            <a:chOff x="1135115" y="2662849"/>
            <a:chExt cx="2758423" cy="83495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DE43FE9-9CAC-4A71-8B50-5E4CDFD3A798}"/>
                </a:ext>
              </a:extLst>
            </p:cNvPr>
            <p:cNvGrpSpPr/>
            <p:nvPr/>
          </p:nvGrpSpPr>
          <p:grpSpPr>
            <a:xfrm>
              <a:off x="1135115" y="2662849"/>
              <a:ext cx="1977942" cy="523220"/>
              <a:chOff x="465738" y="469086"/>
              <a:chExt cx="1607517" cy="52322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1857350-0334-4EAB-8EF6-71E7A718A4A7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03493D-697C-41FA-944E-B8E2A5AE8FB2}"/>
                  </a:ext>
                </a:extLst>
              </p:cNvPr>
              <p:cNvSpPr txBox="1"/>
              <p:nvPr/>
            </p:nvSpPr>
            <p:spPr>
              <a:xfrm>
                <a:off x="465738" y="469086"/>
                <a:ext cx="16075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트로피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금주 순위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멤버수</a:t>
                </a:r>
                <a:endPara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3721E6-97DC-4DC2-998B-1BB61A63C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3198" y="2835696"/>
              <a:ext cx="460340" cy="662107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DF4A637-4236-44BD-B29F-04DB9C5B9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6202" y="2835696"/>
              <a:ext cx="326997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2BE92A-16A7-427C-B970-993E214C8412}"/>
              </a:ext>
            </a:extLst>
          </p:cNvPr>
          <p:cNvGrpSpPr/>
          <p:nvPr/>
        </p:nvGrpSpPr>
        <p:grpSpPr>
          <a:xfrm>
            <a:off x="1684795" y="5357580"/>
            <a:ext cx="2105672" cy="321674"/>
            <a:chOff x="1684795" y="5357580"/>
            <a:chExt cx="2105672" cy="321674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9807A5F-7EC4-4092-A303-EB150EBA84E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>
              <a:off x="3113057" y="5511468"/>
              <a:ext cx="677410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0AE2E45-DE20-4419-9993-F415F76DA683}"/>
                </a:ext>
              </a:extLst>
            </p:cNvPr>
            <p:cNvGrpSpPr/>
            <p:nvPr/>
          </p:nvGrpSpPr>
          <p:grpSpPr>
            <a:xfrm>
              <a:off x="1684795" y="5357580"/>
              <a:ext cx="1428262" cy="321674"/>
              <a:chOff x="444008" y="470429"/>
              <a:chExt cx="1643339" cy="321674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4F60DD9-9E7B-4CD1-B7DF-C044CBB1B68E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748CB9-B974-486F-93FF-E65572105116}"/>
                  </a:ext>
                </a:extLst>
              </p:cNvPr>
              <p:cNvSpPr txBox="1"/>
              <p:nvPr/>
            </p:nvSpPr>
            <p:spPr>
              <a:xfrm>
                <a:off x="444008" y="470429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금주 기여도 순위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EAFA6C7-6760-496E-B409-3AA0125144E3}"/>
              </a:ext>
            </a:extLst>
          </p:cNvPr>
          <p:cNvGrpSpPr/>
          <p:nvPr/>
        </p:nvGrpSpPr>
        <p:grpSpPr>
          <a:xfrm>
            <a:off x="7807762" y="4917331"/>
            <a:ext cx="2297460" cy="523220"/>
            <a:chOff x="7807762" y="4917331"/>
            <a:chExt cx="2297460" cy="52322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378F000-D366-4262-87AC-4468B724A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7762" y="5073409"/>
              <a:ext cx="863798" cy="2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B9BC101-38A1-4F0C-80AF-8EA50CB41261}"/>
                </a:ext>
              </a:extLst>
            </p:cNvPr>
            <p:cNvGrpSpPr/>
            <p:nvPr/>
          </p:nvGrpSpPr>
          <p:grpSpPr>
            <a:xfrm>
              <a:off x="8736009" y="4917331"/>
              <a:ext cx="1369213" cy="523220"/>
              <a:chOff x="444972" y="475944"/>
              <a:chExt cx="1307373" cy="523220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434011DB-1A43-4DCE-B040-46048319051D}"/>
                  </a:ext>
                </a:extLst>
              </p:cNvPr>
              <p:cNvSpPr/>
              <p:nvPr/>
            </p:nvSpPr>
            <p:spPr>
              <a:xfrm>
                <a:off x="444972" y="478134"/>
                <a:ext cx="1265090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880AC7-8DC9-4E2E-9249-9987696C0401}"/>
                  </a:ext>
                </a:extLst>
              </p:cNvPr>
              <p:cNvSpPr txBox="1"/>
              <p:nvPr/>
            </p:nvSpPr>
            <p:spPr>
              <a:xfrm>
                <a:off x="487255" y="475944"/>
                <a:ext cx="1265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전체 그룹 순위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2C5C82-0B6E-46D8-8FF0-276C978DC924}"/>
              </a:ext>
            </a:extLst>
          </p:cNvPr>
          <p:cNvGrpSpPr/>
          <p:nvPr/>
        </p:nvGrpSpPr>
        <p:grpSpPr>
          <a:xfrm>
            <a:off x="747535" y="3847976"/>
            <a:ext cx="3002277" cy="696148"/>
            <a:chOff x="747535" y="3847976"/>
            <a:chExt cx="3002277" cy="69614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4510B93-DE58-46CC-B456-8B427098E4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3198" y="4016892"/>
              <a:ext cx="316614" cy="527232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555E24-8B6D-4B10-A674-5165326CBD1D}"/>
                </a:ext>
              </a:extLst>
            </p:cNvPr>
            <p:cNvGrpSpPr/>
            <p:nvPr/>
          </p:nvGrpSpPr>
          <p:grpSpPr>
            <a:xfrm>
              <a:off x="747535" y="3847976"/>
              <a:ext cx="2432320" cy="523220"/>
              <a:chOff x="446635" y="463694"/>
              <a:chExt cx="1643339" cy="523220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ADBB191B-3CFB-470E-88B7-F5E79F4FA86A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FF5C89-0357-4EC0-BA12-C11D6B61A7A3}"/>
                  </a:ext>
                </a:extLst>
              </p:cNvPr>
              <p:cNvSpPr txBox="1"/>
              <p:nvPr/>
            </p:nvSpPr>
            <p:spPr>
              <a:xfrm>
                <a:off x="446635" y="463694"/>
                <a:ext cx="1643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금주 미션 진행도 현황 및 전적</a:t>
                </a:r>
              </a:p>
            </p:txBody>
          </p: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E67FFE9-A669-41AA-B82A-841BA4420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7496" y="4016892"/>
              <a:ext cx="295702" cy="1056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E178E7-2641-4A59-B12E-360F81243B4A}"/>
              </a:ext>
            </a:extLst>
          </p:cNvPr>
          <p:cNvGrpSpPr/>
          <p:nvPr/>
        </p:nvGrpSpPr>
        <p:grpSpPr>
          <a:xfrm>
            <a:off x="1566422" y="4832867"/>
            <a:ext cx="2585844" cy="315556"/>
            <a:chOff x="1566422" y="4832867"/>
            <a:chExt cx="2585844" cy="315556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AF25C73-EF5F-42BB-B8AB-DBFD2A40C736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flipH="1" flipV="1">
              <a:off x="3137496" y="4986756"/>
              <a:ext cx="1014770" cy="306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3038290-D808-4D77-B575-992930AE17D3}"/>
                </a:ext>
              </a:extLst>
            </p:cNvPr>
            <p:cNvGrpSpPr/>
            <p:nvPr/>
          </p:nvGrpSpPr>
          <p:grpSpPr>
            <a:xfrm>
              <a:off x="1566422" y="4832867"/>
              <a:ext cx="1571074" cy="315556"/>
              <a:chOff x="438738" y="476547"/>
              <a:chExt cx="1643339" cy="315556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4C7906A0-442A-4C84-843D-0E8C297EBF9B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BCF812-AFE1-4154-8F71-2BD9FFFFDB03}"/>
                  </a:ext>
                </a:extLst>
              </p:cNvPr>
              <p:cNvSpPr txBox="1"/>
              <p:nvPr/>
            </p:nvSpPr>
            <p:spPr>
              <a:xfrm>
                <a:off x="438738" y="476547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1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등 그룹과의 차이</a:t>
                </a:r>
              </a:p>
            </p:txBody>
          </p: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7824359-6B29-4183-B119-A936B7370FE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11EF066-671A-45D5-B892-37C33EFAFA65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9CC095-D3A0-444F-A3D0-B20797F81A3C}"/>
              </a:ext>
            </a:extLst>
          </p:cNvPr>
          <p:cNvSpPr txBox="1"/>
          <p:nvPr/>
        </p:nvSpPr>
        <p:spPr>
          <a:xfrm>
            <a:off x="1026365" y="162740"/>
            <a:ext cx="4913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그룹프로필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및 순위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667470-53DC-42AD-8474-16D8D0236190}"/>
              </a:ext>
            </a:extLst>
          </p:cNvPr>
          <p:cNvCxnSpPr>
            <a:cxnSpLocks/>
          </p:cNvCxnSpPr>
          <p:nvPr/>
        </p:nvCxnSpPr>
        <p:spPr>
          <a:xfrm flipV="1">
            <a:off x="1097219" y="661683"/>
            <a:ext cx="4715756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049DE0E-E653-4F05-AE2F-7D2B54882CFF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03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AB28AB-C002-462B-9DC9-6C9430FBD5A0}"/>
              </a:ext>
            </a:extLst>
          </p:cNvPr>
          <p:cNvGrpSpPr/>
          <p:nvPr/>
        </p:nvGrpSpPr>
        <p:grpSpPr>
          <a:xfrm>
            <a:off x="3574205" y="1190833"/>
            <a:ext cx="4459638" cy="4979977"/>
            <a:chOff x="3574205" y="1190833"/>
            <a:chExt cx="4459638" cy="497997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F35A1F-3D84-4D90-A064-95BB592447F0}"/>
                </a:ext>
              </a:extLst>
            </p:cNvPr>
            <p:cNvGrpSpPr/>
            <p:nvPr/>
          </p:nvGrpSpPr>
          <p:grpSpPr>
            <a:xfrm>
              <a:off x="3574205" y="1191133"/>
              <a:ext cx="2083350" cy="4979677"/>
              <a:chOff x="3574205" y="1191133"/>
              <a:chExt cx="2083350" cy="4979677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E07639E0-BCD4-468C-8CB3-713A532A8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205" y="1659663"/>
                <a:ext cx="2083350" cy="45111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F645E6-A88A-4FC6-8BC1-0A55D4781270}"/>
                  </a:ext>
                </a:extLst>
              </p:cNvPr>
              <p:cNvSpPr txBox="1"/>
              <p:nvPr/>
            </p:nvSpPr>
            <p:spPr>
              <a:xfrm>
                <a:off x="3893537" y="1191133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일일퀘스트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A9E169-C655-4A70-882E-58865EEE9164}"/>
                </a:ext>
              </a:extLst>
            </p:cNvPr>
            <p:cNvGrpSpPr/>
            <p:nvPr/>
          </p:nvGrpSpPr>
          <p:grpSpPr>
            <a:xfrm>
              <a:off x="5950493" y="1190833"/>
              <a:ext cx="2083350" cy="4979976"/>
              <a:chOff x="5950493" y="1190833"/>
              <a:chExt cx="2083350" cy="4979976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2D6F73F1-5E45-4850-87DF-0204C9839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0493" y="1659662"/>
                <a:ext cx="2083350" cy="45111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753A8E-BFC9-4462-86D8-74718D921C35}"/>
                  </a:ext>
                </a:extLst>
              </p:cNvPr>
              <p:cNvSpPr txBox="1"/>
              <p:nvPr/>
            </p:nvSpPr>
            <p:spPr>
              <a:xfrm>
                <a:off x="6383267" y="1190833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&lt;</a:t>
                </a:r>
                <a:r>
                  <a:rPr lang="ko-KR" altLang="en-US" dirty="0" err="1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월간퀘스트</a:t>
                </a:r>
                <a:r>
                  <a:rPr lang="en-US" altLang="ko-KR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&gt;</a:t>
                </a:r>
                <a:endPara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1F59DF-F844-41D9-ABA3-0E13243BC075}"/>
              </a:ext>
            </a:extLst>
          </p:cNvPr>
          <p:cNvGrpSpPr/>
          <p:nvPr/>
        </p:nvGrpSpPr>
        <p:grpSpPr>
          <a:xfrm>
            <a:off x="7835909" y="1588899"/>
            <a:ext cx="1855369" cy="1217559"/>
            <a:chOff x="7835909" y="1588899"/>
            <a:chExt cx="1855369" cy="121755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0C76A4-1E03-4C8E-95F3-5F225181CA48}"/>
                </a:ext>
              </a:extLst>
            </p:cNvPr>
            <p:cNvGrpSpPr/>
            <p:nvPr/>
          </p:nvGrpSpPr>
          <p:grpSpPr>
            <a:xfrm>
              <a:off x="8761022" y="1588899"/>
              <a:ext cx="930256" cy="322782"/>
              <a:chOff x="455643" y="469321"/>
              <a:chExt cx="1334725" cy="322782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CD21FE0-476D-4207-9B83-B71A1BF6FA0F}"/>
                  </a:ext>
                </a:extLst>
              </p:cNvPr>
              <p:cNvSpPr/>
              <p:nvPr/>
            </p:nvSpPr>
            <p:spPr>
              <a:xfrm>
                <a:off x="485600" y="484326"/>
                <a:ext cx="1224461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CB8710-A071-4E39-BAF2-C6C6C3598CA1}"/>
                  </a:ext>
                </a:extLst>
              </p:cNvPr>
              <p:cNvSpPr txBox="1"/>
              <p:nvPr/>
            </p:nvSpPr>
            <p:spPr>
              <a:xfrm>
                <a:off x="455643" y="469321"/>
                <a:ext cx="1334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오늘 날짜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EF24902-1856-4305-B990-ECC3DD612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909" y="1754114"/>
              <a:ext cx="363211" cy="105234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A332EB3-C408-48DA-9F40-BEF779F75E6B}"/>
                </a:ext>
              </a:extLst>
            </p:cNvPr>
            <p:cNvCxnSpPr>
              <a:cxnSpLocks/>
            </p:cNvCxnSpPr>
            <p:nvPr/>
          </p:nvCxnSpPr>
          <p:spPr>
            <a:xfrm>
              <a:off x="8199120" y="1754114"/>
              <a:ext cx="55428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C977C-2E19-4494-927C-8F6F58897513}"/>
              </a:ext>
            </a:extLst>
          </p:cNvPr>
          <p:cNvGrpSpPr/>
          <p:nvPr/>
        </p:nvGrpSpPr>
        <p:grpSpPr>
          <a:xfrm>
            <a:off x="7835909" y="3298861"/>
            <a:ext cx="2352032" cy="314349"/>
            <a:chOff x="7835909" y="3298861"/>
            <a:chExt cx="2352032" cy="3143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5F775-D20C-4F17-A834-65EDA390C03D}"/>
                </a:ext>
              </a:extLst>
            </p:cNvPr>
            <p:cNvGrpSpPr/>
            <p:nvPr/>
          </p:nvGrpSpPr>
          <p:grpSpPr>
            <a:xfrm>
              <a:off x="8753403" y="3298861"/>
              <a:ext cx="1434538" cy="314349"/>
              <a:chOff x="17790" y="477753"/>
              <a:chExt cx="2180394" cy="314349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74F3545-26F6-488C-82CE-5E1B51EE8A04}"/>
                  </a:ext>
                </a:extLst>
              </p:cNvPr>
              <p:cNvSpPr/>
              <p:nvPr/>
            </p:nvSpPr>
            <p:spPr>
              <a:xfrm>
                <a:off x="17790" y="484326"/>
                <a:ext cx="2180394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BBBFB-6F6B-4711-855D-ED53E1AA48BE}"/>
                  </a:ext>
                </a:extLst>
              </p:cNvPr>
              <p:cNvSpPr txBox="1"/>
              <p:nvPr/>
            </p:nvSpPr>
            <p:spPr>
              <a:xfrm>
                <a:off x="38816" y="477753"/>
                <a:ext cx="2159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진행 중인 퀘스트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2FA942-2CBC-477B-8030-6BEEBCF5A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909" y="3454605"/>
              <a:ext cx="896495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38D004-9DE8-49B8-942B-1691004137D5}"/>
              </a:ext>
            </a:extLst>
          </p:cNvPr>
          <p:cNvGrpSpPr/>
          <p:nvPr/>
        </p:nvGrpSpPr>
        <p:grpSpPr>
          <a:xfrm>
            <a:off x="6937313" y="3695700"/>
            <a:ext cx="3112479" cy="844092"/>
            <a:chOff x="6937313" y="3695700"/>
            <a:chExt cx="3112479" cy="84409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D366F66-2DB5-4CFA-96ED-557D58046DBD}"/>
                </a:ext>
              </a:extLst>
            </p:cNvPr>
            <p:cNvGrpSpPr/>
            <p:nvPr/>
          </p:nvGrpSpPr>
          <p:grpSpPr>
            <a:xfrm>
              <a:off x="8753402" y="4016572"/>
              <a:ext cx="1296390" cy="523220"/>
              <a:chOff x="444972" y="470701"/>
              <a:chExt cx="1293526" cy="52322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1C138F7-8D5C-4D22-995D-EFA69B0A7985}"/>
                  </a:ext>
                </a:extLst>
              </p:cNvPr>
              <p:cNvSpPr/>
              <p:nvPr/>
            </p:nvSpPr>
            <p:spPr>
              <a:xfrm>
                <a:off x="444972" y="478134"/>
                <a:ext cx="1265090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F0C55-CD71-4A4E-BF83-E0989405C284}"/>
                  </a:ext>
                </a:extLst>
              </p:cNvPr>
              <p:cNvSpPr txBox="1"/>
              <p:nvPr/>
            </p:nvSpPr>
            <p:spPr>
              <a:xfrm>
                <a:off x="473408" y="470701"/>
                <a:ext cx="1265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진행도</a:t>
                </a: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07BC9EB-ACD5-48B3-9CC2-E0FA5F506349}"/>
                </a:ext>
              </a:extLst>
            </p:cNvPr>
            <p:cNvCxnSpPr>
              <a:cxnSpLocks/>
            </p:cNvCxnSpPr>
            <p:nvPr/>
          </p:nvCxnSpPr>
          <p:spPr>
            <a:xfrm>
              <a:off x="6937313" y="3695700"/>
              <a:ext cx="1436354" cy="482193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6BD5306-BC01-4929-AC2E-265BE206701A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67" y="4177893"/>
              <a:ext cx="358737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2EFFC9-127B-4A62-A8C9-30EEED88B95E}"/>
              </a:ext>
            </a:extLst>
          </p:cNvPr>
          <p:cNvGrpSpPr/>
          <p:nvPr/>
        </p:nvGrpSpPr>
        <p:grpSpPr>
          <a:xfrm>
            <a:off x="1294490" y="1812638"/>
            <a:ext cx="2550611" cy="1252840"/>
            <a:chOff x="1294490" y="1812638"/>
            <a:chExt cx="2550611" cy="125284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DE43FE9-9CAC-4A71-8B50-5E4CDFD3A798}"/>
                </a:ext>
              </a:extLst>
            </p:cNvPr>
            <p:cNvGrpSpPr/>
            <p:nvPr/>
          </p:nvGrpSpPr>
          <p:grpSpPr>
            <a:xfrm>
              <a:off x="1294490" y="1812638"/>
              <a:ext cx="1861511" cy="316200"/>
              <a:chOff x="485600" y="475903"/>
              <a:chExt cx="1607517" cy="31620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1857350-0334-4EAB-8EF6-71E7A718A4A7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03493D-697C-41FA-944E-B8E2A5AE8FB2}"/>
                  </a:ext>
                </a:extLst>
              </p:cNvPr>
              <p:cNvSpPr txBox="1"/>
              <p:nvPr/>
            </p:nvSpPr>
            <p:spPr>
              <a:xfrm>
                <a:off x="485600" y="475903"/>
                <a:ext cx="16075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일일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주간</a:t>
                </a:r>
                <a:r>
                  <a:rPr lang="en-US" altLang="ko-KR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/</a:t>
                </a:r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월간 퀘스트</a:t>
                </a: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3721E6-97DC-4DC2-998B-1BB61A63C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5883" y="1966527"/>
              <a:ext cx="419218" cy="109895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DF4A637-4236-44BD-B29F-04DB9C5B9011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3156001" y="1966527"/>
              <a:ext cx="269884" cy="294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FE1C51-DBE3-473D-A415-A755B23F7B7D}"/>
              </a:ext>
            </a:extLst>
          </p:cNvPr>
          <p:cNvGrpSpPr/>
          <p:nvPr/>
        </p:nvGrpSpPr>
        <p:grpSpPr>
          <a:xfrm>
            <a:off x="1911557" y="3330050"/>
            <a:ext cx="1735133" cy="315683"/>
            <a:chOff x="1911557" y="3330050"/>
            <a:chExt cx="1735133" cy="315683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9807A5F-7EC4-4092-A303-EB150EBA84E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 flipH="1" flipV="1">
              <a:off x="3133970" y="3483939"/>
              <a:ext cx="512720" cy="29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0AE2E45-DE20-4419-9993-F415F76DA683}"/>
                </a:ext>
              </a:extLst>
            </p:cNvPr>
            <p:cNvGrpSpPr/>
            <p:nvPr/>
          </p:nvGrpSpPr>
          <p:grpSpPr>
            <a:xfrm>
              <a:off x="1911557" y="3330050"/>
              <a:ext cx="1222413" cy="315683"/>
              <a:chOff x="466167" y="476420"/>
              <a:chExt cx="1614134" cy="315683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4F60DD9-9E7B-4CD1-B7DF-C044CBB1B68E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748CB9-B974-486F-93FF-E65572105116}"/>
                  </a:ext>
                </a:extLst>
              </p:cNvPr>
              <p:cNvSpPr txBox="1"/>
              <p:nvPr/>
            </p:nvSpPr>
            <p:spPr>
              <a:xfrm>
                <a:off x="466167" y="476420"/>
                <a:ext cx="1614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완료한 퀘스트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378C16-6271-4A2C-BD4B-9CA860C17433}"/>
              </a:ext>
            </a:extLst>
          </p:cNvPr>
          <p:cNvGrpSpPr/>
          <p:nvPr/>
        </p:nvGrpSpPr>
        <p:grpSpPr>
          <a:xfrm>
            <a:off x="6499860" y="4802318"/>
            <a:ext cx="3347187" cy="314350"/>
            <a:chOff x="6499860" y="4802318"/>
            <a:chExt cx="3347187" cy="31435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378F000-D366-4262-87AC-4468B724AD0E}"/>
                </a:ext>
              </a:extLst>
            </p:cNvPr>
            <p:cNvCxnSpPr>
              <a:cxnSpLocks/>
            </p:cNvCxnSpPr>
            <p:nvPr/>
          </p:nvCxnSpPr>
          <p:spPr>
            <a:xfrm>
              <a:off x="6499860" y="4962780"/>
              <a:ext cx="2232544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B9BC101-38A1-4F0C-80AF-8EA50CB41261}"/>
                </a:ext>
              </a:extLst>
            </p:cNvPr>
            <p:cNvGrpSpPr/>
            <p:nvPr/>
          </p:nvGrpSpPr>
          <p:grpSpPr>
            <a:xfrm>
              <a:off x="8753403" y="4802318"/>
              <a:ext cx="1093644" cy="314350"/>
              <a:chOff x="444972" y="471560"/>
              <a:chExt cx="1298938" cy="314350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434011DB-1A43-4DCE-B040-46048319051D}"/>
                  </a:ext>
                </a:extLst>
              </p:cNvPr>
              <p:cNvSpPr/>
              <p:nvPr/>
            </p:nvSpPr>
            <p:spPr>
              <a:xfrm>
                <a:off x="444972" y="478134"/>
                <a:ext cx="1265090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880AC7-8DC9-4E2E-9249-9987696C0401}"/>
                  </a:ext>
                </a:extLst>
              </p:cNvPr>
              <p:cNvSpPr txBox="1"/>
              <p:nvPr/>
            </p:nvSpPr>
            <p:spPr>
              <a:xfrm>
                <a:off x="478820" y="471560"/>
                <a:ext cx="1265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단체 퀘스트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02325B-D8E0-4D82-9F85-CE169E9E63BB}"/>
              </a:ext>
            </a:extLst>
          </p:cNvPr>
          <p:cNvGrpSpPr/>
          <p:nvPr/>
        </p:nvGrpSpPr>
        <p:grpSpPr>
          <a:xfrm>
            <a:off x="2438288" y="3881266"/>
            <a:ext cx="1267242" cy="611978"/>
            <a:chOff x="2438288" y="3881266"/>
            <a:chExt cx="1267242" cy="611978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4510B93-DE58-46CC-B456-8B427098E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83" y="3881266"/>
              <a:ext cx="279647" cy="459672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555E24-8B6D-4B10-A674-5165326CBD1D}"/>
                </a:ext>
              </a:extLst>
            </p:cNvPr>
            <p:cNvGrpSpPr/>
            <p:nvPr/>
          </p:nvGrpSpPr>
          <p:grpSpPr>
            <a:xfrm>
              <a:off x="2438288" y="4176038"/>
              <a:ext cx="686291" cy="317206"/>
              <a:chOff x="422989" y="474897"/>
              <a:chExt cx="1643339" cy="317206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ADBB191B-3CFB-470E-88B7-F5E79F4FA86A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FF5C89-0357-4EC0-BA12-C11D6B61A7A3}"/>
                  </a:ext>
                </a:extLst>
              </p:cNvPr>
              <p:cNvSpPr txBox="1"/>
              <p:nvPr/>
            </p:nvSpPr>
            <p:spPr>
              <a:xfrm>
                <a:off x="422989" y="474897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난이도</a:t>
                </a:r>
              </a:p>
            </p:txBody>
          </p: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E67FFE9-A669-41AA-B82A-841BA4420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6001" y="4339354"/>
              <a:ext cx="269883" cy="1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24FDBD-ECD7-498C-BDF2-F2266B110E3E}"/>
              </a:ext>
            </a:extLst>
          </p:cNvPr>
          <p:cNvGrpSpPr/>
          <p:nvPr/>
        </p:nvGrpSpPr>
        <p:grpSpPr>
          <a:xfrm>
            <a:off x="1771845" y="4568141"/>
            <a:ext cx="3330883" cy="580282"/>
            <a:chOff x="1771845" y="4568141"/>
            <a:chExt cx="3330883" cy="58028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3038290-D808-4D77-B575-992930AE17D3}"/>
                </a:ext>
              </a:extLst>
            </p:cNvPr>
            <p:cNvGrpSpPr/>
            <p:nvPr/>
          </p:nvGrpSpPr>
          <p:grpSpPr>
            <a:xfrm>
              <a:off x="1771845" y="4839548"/>
              <a:ext cx="1369941" cy="308875"/>
              <a:chOff x="443256" y="483228"/>
              <a:chExt cx="1643339" cy="308875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4C7906A0-442A-4C84-843D-0E8C297EBF9B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BCF812-AFE1-4154-8F71-2BD9FFFFDB03}"/>
                  </a:ext>
                </a:extLst>
              </p:cNvPr>
              <p:cNvSpPr txBox="1"/>
              <p:nvPr/>
            </p:nvSpPr>
            <p:spPr>
              <a:xfrm>
                <a:off x="443256" y="483228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수락하기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A4E0023-9F22-4E06-8D78-C656993AB066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flipH="1">
              <a:off x="3141786" y="4568141"/>
              <a:ext cx="1960942" cy="425296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C431F8-49EB-4D54-B4A9-8AC8DD901138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7D6FD0-79DF-4F34-8E7A-0ECB413F71F5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6D47D7-4A68-4ABB-B098-6754DDC370C1}"/>
              </a:ext>
            </a:extLst>
          </p:cNvPr>
          <p:cNvSpPr txBox="1"/>
          <p:nvPr/>
        </p:nvSpPr>
        <p:spPr>
          <a:xfrm>
            <a:off x="1026365" y="162740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퀘스트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D373DD9-F951-4992-A529-42FA2337E6AE}"/>
              </a:ext>
            </a:extLst>
          </p:cNvPr>
          <p:cNvCxnSpPr>
            <a:cxnSpLocks/>
          </p:cNvCxnSpPr>
          <p:nvPr/>
        </p:nvCxnSpPr>
        <p:spPr>
          <a:xfrm flipV="1">
            <a:off x="1097219" y="661683"/>
            <a:ext cx="2950906" cy="1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B2AF4FB-64E6-46D0-B67C-79AF017EAB0E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845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99A6B79-1224-4C46-BF3A-1BBD83973327}"/>
              </a:ext>
            </a:extLst>
          </p:cNvPr>
          <p:cNvGrpSpPr/>
          <p:nvPr/>
        </p:nvGrpSpPr>
        <p:grpSpPr>
          <a:xfrm>
            <a:off x="1294490" y="1181774"/>
            <a:ext cx="8853137" cy="4989034"/>
            <a:chOff x="1294490" y="1181774"/>
            <a:chExt cx="8853137" cy="498903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31269D0-3F6F-4B69-8482-5E5C5170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714" y="1659662"/>
              <a:ext cx="2083349" cy="45111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15B5D40-428F-4348-8BC5-C33E25A00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154" y="1659662"/>
              <a:ext cx="2083349" cy="45111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5F775-D20C-4F17-A834-65EDA390C03D}"/>
                </a:ext>
              </a:extLst>
            </p:cNvPr>
            <p:cNvGrpSpPr/>
            <p:nvPr/>
          </p:nvGrpSpPr>
          <p:grpSpPr>
            <a:xfrm>
              <a:off x="8752467" y="2542172"/>
              <a:ext cx="1203845" cy="307777"/>
              <a:chOff x="17790" y="484325"/>
              <a:chExt cx="2180394" cy="307777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74F3545-26F6-488C-82CE-5E1B51EE8A04}"/>
                  </a:ext>
                </a:extLst>
              </p:cNvPr>
              <p:cNvSpPr/>
              <p:nvPr/>
            </p:nvSpPr>
            <p:spPr>
              <a:xfrm>
                <a:off x="17790" y="484326"/>
                <a:ext cx="2180394" cy="307776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2BBBFB-6F6B-4711-855D-ED53E1AA48BE}"/>
                  </a:ext>
                </a:extLst>
              </p:cNvPr>
              <p:cNvSpPr txBox="1"/>
              <p:nvPr/>
            </p:nvSpPr>
            <p:spPr>
              <a:xfrm>
                <a:off x="133795" y="484325"/>
                <a:ext cx="2064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진행 중 마크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0C76A4-1E03-4C8E-95F3-5F225181CA48}"/>
                </a:ext>
              </a:extLst>
            </p:cNvPr>
            <p:cNvGrpSpPr/>
            <p:nvPr/>
          </p:nvGrpSpPr>
          <p:grpSpPr>
            <a:xfrm>
              <a:off x="8786032" y="1594890"/>
              <a:ext cx="1100932" cy="316791"/>
              <a:chOff x="485600" y="475312"/>
              <a:chExt cx="1379567" cy="316791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CD21FE0-476D-4207-9B83-B71A1BF6FA0F}"/>
                  </a:ext>
                </a:extLst>
              </p:cNvPr>
              <p:cNvSpPr/>
              <p:nvPr/>
            </p:nvSpPr>
            <p:spPr>
              <a:xfrm>
                <a:off x="485600" y="484326"/>
                <a:ext cx="1224461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CB8710-A071-4E39-BAF2-C6C6C3598CA1}"/>
                  </a:ext>
                </a:extLst>
              </p:cNvPr>
              <p:cNvSpPr txBox="1"/>
              <p:nvPr/>
            </p:nvSpPr>
            <p:spPr>
              <a:xfrm>
                <a:off x="530442" y="475312"/>
                <a:ext cx="1334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닫기 버튼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EF24902-1856-4305-B990-ECC3DD612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8560" y="1754114"/>
              <a:ext cx="670560" cy="518174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A332EB3-C408-48DA-9F40-BEF779F75E6B}"/>
                </a:ext>
              </a:extLst>
            </p:cNvPr>
            <p:cNvCxnSpPr>
              <a:cxnSpLocks/>
            </p:cNvCxnSpPr>
            <p:nvPr/>
          </p:nvCxnSpPr>
          <p:spPr>
            <a:xfrm>
              <a:off x="8199120" y="1754114"/>
              <a:ext cx="554282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2FA942-2CBC-477B-8030-6BEEBCF5A8B3}"/>
                </a:ext>
              </a:extLst>
            </p:cNvPr>
            <p:cNvCxnSpPr>
              <a:cxnSpLocks/>
            </p:cNvCxnSpPr>
            <p:nvPr/>
          </p:nvCxnSpPr>
          <p:spPr>
            <a:xfrm>
              <a:off x="7528560" y="2678304"/>
              <a:ext cx="1203844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DE43FE9-9CAC-4A71-8B50-5E4CDFD3A798}"/>
                </a:ext>
              </a:extLst>
            </p:cNvPr>
            <p:cNvGrpSpPr/>
            <p:nvPr/>
          </p:nvGrpSpPr>
          <p:grpSpPr>
            <a:xfrm>
              <a:off x="1294490" y="1821060"/>
              <a:ext cx="1861511" cy="307778"/>
              <a:chOff x="485600" y="484325"/>
              <a:chExt cx="1607517" cy="307778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1857350-0334-4EAB-8EF6-71E7A718A4A7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03493D-697C-41FA-944E-B8E2A5AE8FB2}"/>
                  </a:ext>
                </a:extLst>
              </p:cNvPr>
              <p:cNvSpPr txBox="1"/>
              <p:nvPr/>
            </p:nvSpPr>
            <p:spPr>
              <a:xfrm>
                <a:off x="485600" y="484325"/>
                <a:ext cx="16075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타이틀 및 정보</a:t>
                </a: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3721E6-97DC-4DC2-998B-1BB61A63C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5884" y="1975243"/>
              <a:ext cx="612716" cy="59409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DF4A637-4236-44BD-B29F-04DB9C5B9011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3156001" y="1974949"/>
              <a:ext cx="269884" cy="294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9807A5F-7EC4-4092-A303-EB150EBA8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8309" y="3025412"/>
              <a:ext cx="12449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0AE2E45-DE20-4419-9993-F415F76DA683}"/>
                </a:ext>
              </a:extLst>
            </p:cNvPr>
            <p:cNvGrpSpPr/>
            <p:nvPr/>
          </p:nvGrpSpPr>
          <p:grpSpPr>
            <a:xfrm>
              <a:off x="1738044" y="2876583"/>
              <a:ext cx="1430265" cy="523220"/>
              <a:chOff x="476230" y="484325"/>
              <a:chExt cx="1614134" cy="523220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4F60DD9-9E7B-4CD1-B7DF-C044CBB1B68E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748CB9-B974-486F-93FF-E65572105116}"/>
                  </a:ext>
                </a:extLst>
              </p:cNvPr>
              <p:cNvSpPr txBox="1"/>
              <p:nvPr/>
            </p:nvSpPr>
            <p:spPr>
              <a:xfrm>
                <a:off x="476230" y="484325"/>
                <a:ext cx="16141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상세 내용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F645E6-A88A-4FC6-8BC1-0A55D4781270}"/>
                </a:ext>
              </a:extLst>
            </p:cNvPr>
            <p:cNvSpPr txBox="1"/>
            <p:nvPr/>
          </p:nvSpPr>
          <p:spPr>
            <a:xfrm>
              <a:off x="3848191" y="1190833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&lt;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퀘스트 수락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&gt;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753A8E-BFC9-4462-86D8-74718D921C35}"/>
                </a:ext>
              </a:extLst>
            </p:cNvPr>
            <p:cNvSpPr txBox="1"/>
            <p:nvPr/>
          </p:nvSpPr>
          <p:spPr>
            <a:xfrm>
              <a:off x="6135974" y="1181774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&lt;</a:t>
              </a:r>
              <a:r>
                <a:rPr lang="ko-KR" altLang="en-US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진행중 퀘스트</a:t>
              </a:r>
              <a:r>
                <a:rPr lang="en-US" altLang="ko-KR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&gt;</a:t>
              </a:r>
              <a:endPara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99CFE33-E231-461E-B25E-97C711790061}"/>
                </a:ext>
              </a:extLst>
            </p:cNvPr>
            <p:cNvGrpSpPr/>
            <p:nvPr/>
          </p:nvGrpSpPr>
          <p:grpSpPr>
            <a:xfrm>
              <a:off x="7194611" y="4400910"/>
              <a:ext cx="2922640" cy="523220"/>
              <a:chOff x="7239000" y="4554798"/>
              <a:chExt cx="2922640" cy="523220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378F000-D366-4262-87AC-4468B724A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9000" y="4713744"/>
                <a:ext cx="1493404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B9BC101-38A1-4F0C-80AF-8EA50CB41261}"/>
                  </a:ext>
                </a:extLst>
              </p:cNvPr>
              <p:cNvGrpSpPr/>
              <p:nvPr/>
            </p:nvGrpSpPr>
            <p:grpSpPr>
              <a:xfrm>
                <a:off x="8775526" y="4554798"/>
                <a:ext cx="1386114" cy="523220"/>
                <a:chOff x="444972" y="459356"/>
                <a:chExt cx="1274752" cy="523220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434011DB-1A43-4DCE-B040-46048319051D}"/>
                    </a:ext>
                  </a:extLst>
                </p:cNvPr>
                <p:cNvSpPr/>
                <p:nvPr/>
              </p:nvSpPr>
              <p:spPr>
                <a:xfrm>
                  <a:off x="444972" y="478134"/>
                  <a:ext cx="1265090" cy="307776"/>
                </a:xfrm>
                <a:prstGeom prst="roundRect">
                  <a:avLst/>
                </a:prstGeom>
                <a:solidFill>
                  <a:schemeClr val="accent6">
                    <a:alpha val="4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5880AC7-8DC9-4E2E-9249-9987696C0401}"/>
                    </a:ext>
                  </a:extLst>
                </p:cNvPr>
                <p:cNvSpPr txBox="1"/>
                <p:nvPr/>
              </p:nvSpPr>
              <p:spPr>
                <a:xfrm>
                  <a:off x="454634" y="459356"/>
                  <a:ext cx="12650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아리따-돋움(TTF)-Medium" panose="02020603020101020101" pitchFamily="18" charset="-127"/>
                      <a:ea typeface="아리따-돋움(TTF)-Medium" panose="02020603020101020101" pitchFamily="18" charset="-127"/>
                    </a:rPr>
                    <a:t>퀘스트 포기하기</a:t>
                  </a:r>
                </a:p>
              </p:txBody>
            </p:sp>
          </p:grpSp>
        </p:grp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4510B93-DE58-46CC-B456-8B427098E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84" y="3838575"/>
              <a:ext cx="879418" cy="500779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3555E24-8B6D-4B10-A674-5165326CBD1D}"/>
                </a:ext>
              </a:extLst>
            </p:cNvPr>
            <p:cNvGrpSpPr/>
            <p:nvPr/>
          </p:nvGrpSpPr>
          <p:grpSpPr>
            <a:xfrm>
              <a:off x="1711326" y="4185466"/>
              <a:ext cx="1421620" cy="738664"/>
              <a:chOff x="443021" y="484325"/>
              <a:chExt cx="1643339" cy="738664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ADBB191B-3CFB-470E-88B7-F5E79F4FA86A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BFF5C89-0357-4EC0-BA12-C11D6B61A7A3}"/>
                  </a:ext>
                </a:extLst>
              </p:cNvPr>
              <p:cNvSpPr txBox="1"/>
              <p:nvPr/>
            </p:nvSpPr>
            <p:spPr>
              <a:xfrm>
                <a:off x="443021" y="484325"/>
                <a:ext cx="1643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완료 조건</a:t>
                </a:r>
              </a:p>
            </p:txBody>
          </p: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E67FFE9-A669-41AA-B82A-841BA4420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6002" y="4339354"/>
              <a:ext cx="275035" cy="1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3038290-D808-4D77-B575-992930AE17D3}"/>
                </a:ext>
              </a:extLst>
            </p:cNvPr>
            <p:cNvGrpSpPr/>
            <p:nvPr/>
          </p:nvGrpSpPr>
          <p:grpSpPr>
            <a:xfrm>
              <a:off x="1768205" y="5153575"/>
              <a:ext cx="1369941" cy="307778"/>
              <a:chOff x="443021" y="484325"/>
              <a:chExt cx="1643339" cy="307778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4C7906A0-442A-4C84-843D-0E8C297EBF9B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BCF812-AFE1-4154-8F71-2BD9FFFFDB03}"/>
                  </a:ext>
                </a:extLst>
              </p:cNvPr>
              <p:cNvSpPr txBox="1"/>
              <p:nvPr/>
            </p:nvSpPr>
            <p:spPr>
              <a:xfrm>
                <a:off x="443021" y="484325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수락하기</a:t>
                </a: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A4E0023-9F22-4E06-8D78-C656993AB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1976" y="4713744"/>
              <a:ext cx="910406" cy="58477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B97D040-7732-4BE3-903D-55DB3466D548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flipH="1">
              <a:off x="3138146" y="5298519"/>
              <a:ext cx="333830" cy="894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BC4BD80-7186-49DB-B2E7-1516B193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2417" y="3666478"/>
              <a:ext cx="926703" cy="518988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3464F2D-5454-4809-8B1F-35D1A0DB9E59}"/>
                </a:ext>
              </a:extLst>
            </p:cNvPr>
            <p:cNvCxnSpPr>
              <a:cxnSpLocks/>
            </p:cNvCxnSpPr>
            <p:nvPr/>
          </p:nvCxnSpPr>
          <p:spPr>
            <a:xfrm>
              <a:off x="8199120" y="3666478"/>
              <a:ext cx="542523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222355D-B792-4DFE-BAC2-F1AE5790EE82}"/>
                </a:ext>
              </a:extLst>
            </p:cNvPr>
            <p:cNvGrpSpPr/>
            <p:nvPr/>
          </p:nvGrpSpPr>
          <p:grpSpPr>
            <a:xfrm>
              <a:off x="8726007" y="3519269"/>
              <a:ext cx="1421620" cy="307778"/>
              <a:chOff x="443021" y="484325"/>
              <a:chExt cx="1643339" cy="307778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95BB9B5-DBD5-4BC3-A44C-E6639670E503}"/>
                  </a:ext>
                </a:extLst>
              </p:cNvPr>
              <p:cNvSpPr/>
              <p:nvPr/>
            </p:nvSpPr>
            <p:spPr>
              <a:xfrm>
                <a:off x="485600" y="484326"/>
                <a:ext cx="1554612" cy="307777"/>
              </a:xfrm>
              <a:prstGeom prst="roundRect">
                <a:avLst/>
              </a:prstGeom>
              <a:solidFill>
                <a:schemeClr val="accent6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01EB6FB-9CD5-4D46-8406-991FA41889F5}"/>
                  </a:ext>
                </a:extLst>
              </p:cNvPr>
              <p:cNvSpPr txBox="1"/>
              <p:nvPr/>
            </p:nvSpPr>
            <p:spPr>
              <a:xfrm>
                <a:off x="443021" y="484325"/>
                <a:ext cx="1643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퀘스트 완료 보상</a:t>
                </a: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615FE9-9841-4C69-8AC2-7668C3D81A9D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F2BD3B3-B4F9-45D8-BA5E-19F23EBCB7ED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454F3BD-5B8F-412F-99F5-BF8748D810F6}"/>
              </a:ext>
            </a:extLst>
          </p:cNvPr>
          <p:cNvSpPr txBox="1"/>
          <p:nvPr/>
        </p:nvSpPr>
        <p:spPr>
          <a:xfrm>
            <a:off x="1026365" y="162740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퀘스트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5B8D122-6FDA-4337-B779-A67F74CF323C}"/>
              </a:ext>
            </a:extLst>
          </p:cNvPr>
          <p:cNvCxnSpPr>
            <a:cxnSpLocks/>
          </p:cNvCxnSpPr>
          <p:nvPr/>
        </p:nvCxnSpPr>
        <p:spPr>
          <a:xfrm>
            <a:off x="1109919" y="661679"/>
            <a:ext cx="292868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7A53B29-35B2-4CED-B6DC-3E05FA293757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805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77801F55-C1DD-4818-B2D1-8B43EB885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95" y="1659662"/>
            <a:ext cx="2083350" cy="451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49AB0F3-5C4E-4BD7-A3CE-53C945AC7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90" y="1659662"/>
            <a:ext cx="2083350" cy="451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366F66-2DB5-4CFA-96ED-557D58046DBD}"/>
              </a:ext>
            </a:extLst>
          </p:cNvPr>
          <p:cNvGrpSpPr/>
          <p:nvPr/>
        </p:nvGrpSpPr>
        <p:grpSpPr>
          <a:xfrm>
            <a:off x="8753402" y="4009248"/>
            <a:ext cx="1604268" cy="322533"/>
            <a:chOff x="444972" y="463377"/>
            <a:chExt cx="1271033" cy="32253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1C138F7-8D5C-4D22-995D-EFA69B0A7985}"/>
                </a:ext>
              </a:extLst>
            </p:cNvPr>
            <p:cNvSpPr/>
            <p:nvPr/>
          </p:nvSpPr>
          <p:spPr>
            <a:xfrm>
              <a:off x="444972" y="478134"/>
              <a:ext cx="1265090" cy="307776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1F0C55-CD71-4A4E-BF83-E0989405C284}"/>
                </a:ext>
              </a:extLst>
            </p:cNvPr>
            <p:cNvSpPr txBox="1"/>
            <p:nvPr/>
          </p:nvSpPr>
          <p:spPr>
            <a:xfrm>
              <a:off x="450915" y="463377"/>
              <a:ext cx="1265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레벨업</a:t>
              </a:r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보상 포인트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0C76A4-1E03-4C8E-95F3-5F225181CA48}"/>
              </a:ext>
            </a:extLst>
          </p:cNvPr>
          <p:cNvGrpSpPr/>
          <p:nvPr/>
        </p:nvGrpSpPr>
        <p:grpSpPr>
          <a:xfrm>
            <a:off x="8753283" y="2286986"/>
            <a:ext cx="930256" cy="315162"/>
            <a:chOff x="474667" y="476941"/>
            <a:chExt cx="1334725" cy="31516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CD21FE0-476D-4207-9B83-B71A1BF6FA0F}"/>
                </a:ext>
              </a:extLst>
            </p:cNvPr>
            <p:cNvSpPr/>
            <p:nvPr/>
          </p:nvSpPr>
          <p:spPr>
            <a:xfrm>
              <a:off x="485600" y="484326"/>
              <a:ext cx="1224461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8710-A071-4E39-BAF2-C6C6C3598CA1}"/>
                </a:ext>
              </a:extLst>
            </p:cNvPr>
            <p:cNvSpPr txBox="1"/>
            <p:nvPr/>
          </p:nvSpPr>
          <p:spPr>
            <a:xfrm>
              <a:off x="474667" y="476941"/>
              <a:ext cx="1334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닫기 버튼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F24902-1856-4305-B990-ECC3DD612271}"/>
              </a:ext>
            </a:extLst>
          </p:cNvPr>
          <p:cNvCxnSpPr>
            <a:cxnSpLocks/>
          </p:cNvCxnSpPr>
          <p:nvPr/>
        </p:nvCxnSpPr>
        <p:spPr>
          <a:xfrm flipV="1">
            <a:off x="7711440" y="2444581"/>
            <a:ext cx="456861" cy="67520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332EB3-C408-48DA-9F40-BEF779F75E6B}"/>
              </a:ext>
            </a:extLst>
          </p:cNvPr>
          <p:cNvCxnSpPr>
            <a:cxnSpLocks/>
          </p:cNvCxnSpPr>
          <p:nvPr/>
        </p:nvCxnSpPr>
        <p:spPr>
          <a:xfrm>
            <a:off x="8178122" y="2444581"/>
            <a:ext cx="554282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7BC9EB-ACD5-48B3-9CC2-E0FA5F506349}"/>
              </a:ext>
            </a:extLst>
          </p:cNvPr>
          <p:cNvCxnSpPr>
            <a:cxnSpLocks/>
          </p:cNvCxnSpPr>
          <p:nvPr/>
        </p:nvCxnSpPr>
        <p:spPr>
          <a:xfrm>
            <a:off x="7193280" y="3954214"/>
            <a:ext cx="1180387" cy="223679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BD5306-BC01-4929-AC2E-265BE206701A}"/>
              </a:ext>
            </a:extLst>
          </p:cNvPr>
          <p:cNvCxnSpPr>
            <a:cxnSpLocks/>
          </p:cNvCxnSpPr>
          <p:nvPr/>
        </p:nvCxnSpPr>
        <p:spPr>
          <a:xfrm>
            <a:off x="8373667" y="4177893"/>
            <a:ext cx="35873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E43FE9-9CAC-4A71-8B50-5E4CDFD3A798}"/>
              </a:ext>
            </a:extLst>
          </p:cNvPr>
          <p:cNvGrpSpPr/>
          <p:nvPr/>
        </p:nvGrpSpPr>
        <p:grpSpPr>
          <a:xfrm>
            <a:off x="2093997" y="2666342"/>
            <a:ext cx="1053711" cy="323018"/>
            <a:chOff x="485600" y="469085"/>
            <a:chExt cx="1607517" cy="32301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1857350-0334-4EAB-8EF6-71E7A718A4A7}"/>
                </a:ext>
              </a:extLst>
            </p:cNvPr>
            <p:cNvSpPr/>
            <p:nvPr/>
          </p:nvSpPr>
          <p:spPr>
            <a:xfrm>
              <a:off x="485600" y="484326"/>
              <a:ext cx="1554612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03493D-697C-41FA-944E-B8E2A5AE8FB2}"/>
                </a:ext>
              </a:extLst>
            </p:cNvPr>
            <p:cNvSpPr txBox="1"/>
            <p:nvPr/>
          </p:nvSpPr>
          <p:spPr>
            <a:xfrm>
              <a:off x="485600" y="469085"/>
              <a:ext cx="1607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퀘스트 정보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83721E6-97DC-4DC2-998B-1BB61A63C0B9}"/>
              </a:ext>
            </a:extLst>
          </p:cNvPr>
          <p:cNvCxnSpPr>
            <a:cxnSpLocks/>
          </p:cNvCxnSpPr>
          <p:nvPr/>
        </p:nvCxnSpPr>
        <p:spPr>
          <a:xfrm flipH="1" flipV="1">
            <a:off x="3417592" y="2835470"/>
            <a:ext cx="841988" cy="860231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4A637-4236-44BD-B29F-04DB9C5B9011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3147708" y="2820231"/>
            <a:ext cx="269884" cy="29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9807A5F-7EC4-4092-A303-EB150EBA84EF}"/>
              </a:ext>
            </a:extLst>
          </p:cNvPr>
          <p:cNvCxnSpPr>
            <a:cxnSpLocks/>
          </p:cNvCxnSpPr>
          <p:nvPr/>
        </p:nvCxnSpPr>
        <p:spPr>
          <a:xfrm flipH="1">
            <a:off x="3141591" y="3954214"/>
            <a:ext cx="2021875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0AE2E45-DE20-4419-9993-F415F76DA683}"/>
              </a:ext>
            </a:extLst>
          </p:cNvPr>
          <p:cNvGrpSpPr/>
          <p:nvPr/>
        </p:nvGrpSpPr>
        <p:grpSpPr>
          <a:xfrm>
            <a:off x="2072640" y="3785085"/>
            <a:ext cx="1053711" cy="323018"/>
            <a:chOff x="452884" y="469085"/>
            <a:chExt cx="1614134" cy="323018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64F60DD9-9E7B-4CD1-B7DF-C044CBB1B68E}"/>
                </a:ext>
              </a:extLst>
            </p:cNvPr>
            <p:cNvSpPr/>
            <p:nvPr/>
          </p:nvSpPr>
          <p:spPr>
            <a:xfrm>
              <a:off x="485600" y="484326"/>
              <a:ext cx="1554612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748CB9-B974-486F-93FF-E65572105116}"/>
                </a:ext>
              </a:extLst>
            </p:cNvPr>
            <p:cNvSpPr txBox="1"/>
            <p:nvPr/>
          </p:nvSpPr>
          <p:spPr>
            <a:xfrm>
              <a:off x="452884" y="469085"/>
              <a:ext cx="1614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획득 경험치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EF645E6-A88A-4FC6-8BC1-0A55D4781270}"/>
              </a:ext>
            </a:extLst>
          </p:cNvPr>
          <p:cNvSpPr txBox="1"/>
          <p:nvPr/>
        </p:nvSpPr>
        <p:spPr>
          <a:xfrm>
            <a:off x="3893537" y="119113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퀘스트 완료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753A8E-BFC9-4462-86D8-74718D921C35}"/>
              </a:ext>
            </a:extLst>
          </p:cNvPr>
          <p:cNvSpPr txBox="1"/>
          <p:nvPr/>
        </p:nvSpPr>
        <p:spPr>
          <a:xfrm>
            <a:off x="6383267" y="1190833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레벨업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4510B93-DE58-46CC-B456-8B427098E445}"/>
              </a:ext>
            </a:extLst>
          </p:cNvPr>
          <p:cNvCxnSpPr>
            <a:cxnSpLocks/>
          </p:cNvCxnSpPr>
          <p:nvPr/>
        </p:nvCxnSpPr>
        <p:spPr>
          <a:xfrm flipH="1">
            <a:off x="3387676" y="4366976"/>
            <a:ext cx="1045826" cy="595802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3555E24-8B6D-4B10-A674-5165326CBD1D}"/>
              </a:ext>
            </a:extLst>
          </p:cNvPr>
          <p:cNvGrpSpPr/>
          <p:nvPr/>
        </p:nvGrpSpPr>
        <p:grpSpPr>
          <a:xfrm>
            <a:off x="2035584" y="4794698"/>
            <a:ext cx="1053711" cy="523220"/>
            <a:chOff x="434534" y="470133"/>
            <a:chExt cx="1643339" cy="523220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DBB191B-3CFB-470E-88B7-F5E79F4FA86A}"/>
                </a:ext>
              </a:extLst>
            </p:cNvPr>
            <p:cNvSpPr/>
            <p:nvPr/>
          </p:nvSpPr>
          <p:spPr>
            <a:xfrm>
              <a:off x="485600" y="484326"/>
              <a:ext cx="1554612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FF5C89-0357-4EC0-BA12-C11D6B61A7A3}"/>
                </a:ext>
              </a:extLst>
            </p:cNvPr>
            <p:cNvSpPr txBox="1"/>
            <p:nvPr/>
          </p:nvSpPr>
          <p:spPr>
            <a:xfrm>
              <a:off x="434534" y="470133"/>
              <a:ext cx="16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획득 포인트</a:t>
              </a: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E67FFE9-A669-41AA-B82A-841BA4420399}"/>
              </a:ext>
            </a:extLst>
          </p:cNvPr>
          <p:cNvCxnSpPr>
            <a:cxnSpLocks/>
          </p:cNvCxnSpPr>
          <p:nvPr/>
        </p:nvCxnSpPr>
        <p:spPr>
          <a:xfrm flipH="1" flipV="1">
            <a:off x="3117793" y="4962778"/>
            <a:ext cx="269883" cy="1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26918F-D521-4FA0-B6C2-85DDCE466FA9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C93A39-CB86-4808-A5A4-08B057C87F20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95A9D6-979D-4D1E-82BF-DDC08B3F5D43}"/>
              </a:ext>
            </a:extLst>
          </p:cNvPr>
          <p:cNvSpPr txBox="1"/>
          <p:nvPr/>
        </p:nvSpPr>
        <p:spPr>
          <a:xfrm>
            <a:off x="1026365" y="162740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퀘스트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27D5A2-56AE-4C83-8247-61A3DB48FCEC}"/>
              </a:ext>
            </a:extLst>
          </p:cNvPr>
          <p:cNvCxnSpPr>
            <a:cxnSpLocks/>
          </p:cNvCxnSpPr>
          <p:nvPr/>
        </p:nvCxnSpPr>
        <p:spPr>
          <a:xfrm>
            <a:off x="1109919" y="661679"/>
            <a:ext cx="290963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42A59C-B7FA-4910-918A-BF70512505D3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82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9FCCC0A6-FA5A-4A71-A93B-7FBAC903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76" y="1659364"/>
            <a:ext cx="2083350" cy="451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A24D959-D750-48B9-8B01-4DC4ECF22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21" y="1659364"/>
            <a:ext cx="2083350" cy="451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366F66-2DB5-4CFA-96ED-557D58046DBD}"/>
              </a:ext>
            </a:extLst>
          </p:cNvPr>
          <p:cNvGrpSpPr/>
          <p:nvPr/>
        </p:nvGrpSpPr>
        <p:grpSpPr>
          <a:xfrm>
            <a:off x="8795605" y="4786224"/>
            <a:ext cx="1283131" cy="315396"/>
            <a:chOff x="444972" y="470514"/>
            <a:chExt cx="1280296" cy="3153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1C138F7-8D5C-4D22-995D-EFA69B0A7985}"/>
                </a:ext>
              </a:extLst>
            </p:cNvPr>
            <p:cNvSpPr/>
            <p:nvPr/>
          </p:nvSpPr>
          <p:spPr>
            <a:xfrm>
              <a:off x="444972" y="478134"/>
              <a:ext cx="1265090" cy="307776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1F0C55-CD71-4A4E-BF83-E0989405C284}"/>
                </a:ext>
              </a:extLst>
            </p:cNvPr>
            <p:cNvSpPr txBox="1"/>
            <p:nvPr/>
          </p:nvSpPr>
          <p:spPr>
            <a:xfrm>
              <a:off x="460178" y="470514"/>
              <a:ext cx="1265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다음 목표 레벨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0C76A4-1E03-4C8E-95F3-5F225181CA48}"/>
              </a:ext>
            </a:extLst>
          </p:cNvPr>
          <p:cNvGrpSpPr/>
          <p:nvPr/>
        </p:nvGrpSpPr>
        <p:grpSpPr>
          <a:xfrm>
            <a:off x="8766661" y="1596284"/>
            <a:ext cx="930256" cy="315397"/>
            <a:chOff x="463734" y="476706"/>
            <a:chExt cx="1334725" cy="31539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CD21FE0-476D-4207-9B83-B71A1BF6FA0F}"/>
                </a:ext>
              </a:extLst>
            </p:cNvPr>
            <p:cNvSpPr/>
            <p:nvPr/>
          </p:nvSpPr>
          <p:spPr>
            <a:xfrm>
              <a:off x="485600" y="484326"/>
              <a:ext cx="1224461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CB8710-A071-4E39-BAF2-C6C6C3598CA1}"/>
                </a:ext>
              </a:extLst>
            </p:cNvPr>
            <p:cNvSpPr txBox="1"/>
            <p:nvPr/>
          </p:nvSpPr>
          <p:spPr>
            <a:xfrm>
              <a:off x="463734" y="476706"/>
              <a:ext cx="1334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목표 달성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F24902-1856-4305-B990-ECC3DD612271}"/>
              </a:ext>
            </a:extLst>
          </p:cNvPr>
          <p:cNvCxnSpPr>
            <a:cxnSpLocks/>
          </p:cNvCxnSpPr>
          <p:nvPr/>
        </p:nvCxnSpPr>
        <p:spPr>
          <a:xfrm flipV="1">
            <a:off x="6906827" y="1754115"/>
            <a:ext cx="1292293" cy="1590104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332EB3-C408-48DA-9F40-BEF779F75E6B}"/>
              </a:ext>
            </a:extLst>
          </p:cNvPr>
          <p:cNvCxnSpPr>
            <a:cxnSpLocks/>
          </p:cNvCxnSpPr>
          <p:nvPr/>
        </p:nvCxnSpPr>
        <p:spPr>
          <a:xfrm>
            <a:off x="8199120" y="1754114"/>
            <a:ext cx="554282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7BC9EB-ACD5-48B3-9CC2-E0FA5F506349}"/>
              </a:ext>
            </a:extLst>
          </p:cNvPr>
          <p:cNvCxnSpPr>
            <a:cxnSpLocks/>
          </p:cNvCxnSpPr>
          <p:nvPr/>
        </p:nvCxnSpPr>
        <p:spPr>
          <a:xfrm>
            <a:off x="6508750" y="4686300"/>
            <a:ext cx="1914414" cy="261432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BD5306-BC01-4929-AC2E-265BE206701A}"/>
              </a:ext>
            </a:extLst>
          </p:cNvPr>
          <p:cNvCxnSpPr>
            <a:cxnSpLocks/>
          </p:cNvCxnSpPr>
          <p:nvPr/>
        </p:nvCxnSpPr>
        <p:spPr>
          <a:xfrm>
            <a:off x="8423164" y="4947732"/>
            <a:ext cx="358737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DE43FE9-9CAC-4A71-8B50-5E4CDFD3A798}"/>
              </a:ext>
            </a:extLst>
          </p:cNvPr>
          <p:cNvGrpSpPr/>
          <p:nvPr/>
        </p:nvGrpSpPr>
        <p:grpSpPr>
          <a:xfrm>
            <a:off x="2090043" y="1813440"/>
            <a:ext cx="1056433" cy="315398"/>
            <a:chOff x="471106" y="476705"/>
            <a:chExt cx="1607517" cy="31539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1857350-0334-4EAB-8EF6-71E7A718A4A7}"/>
                </a:ext>
              </a:extLst>
            </p:cNvPr>
            <p:cNvSpPr/>
            <p:nvPr/>
          </p:nvSpPr>
          <p:spPr>
            <a:xfrm>
              <a:off x="485600" y="484326"/>
              <a:ext cx="1554612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03493D-697C-41FA-944E-B8E2A5AE8FB2}"/>
                </a:ext>
              </a:extLst>
            </p:cNvPr>
            <p:cNvSpPr txBox="1"/>
            <p:nvPr/>
          </p:nvSpPr>
          <p:spPr>
            <a:xfrm>
              <a:off x="471106" y="476705"/>
              <a:ext cx="1607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게임 아이템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83721E6-97DC-4DC2-998B-1BB61A63C0B9}"/>
              </a:ext>
            </a:extLst>
          </p:cNvPr>
          <p:cNvCxnSpPr>
            <a:cxnSpLocks/>
          </p:cNvCxnSpPr>
          <p:nvPr/>
        </p:nvCxnSpPr>
        <p:spPr>
          <a:xfrm flipH="1" flipV="1">
            <a:off x="3425884" y="1975243"/>
            <a:ext cx="480885" cy="567932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4A637-4236-44BD-B29F-04DB9C5B9011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3146476" y="1967329"/>
            <a:ext cx="269884" cy="29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9807A5F-7EC4-4092-A303-EB150EBA84EF}"/>
              </a:ext>
            </a:extLst>
          </p:cNvPr>
          <p:cNvCxnSpPr>
            <a:cxnSpLocks/>
          </p:cNvCxnSpPr>
          <p:nvPr/>
        </p:nvCxnSpPr>
        <p:spPr>
          <a:xfrm flipH="1">
            <a:off x="3409821" y="3695994"/>
            <a:ext cx="468594" cy="348327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0AE2E45-DE20-4419-9993-F415F76DA683}"/>
              </a:ext>
            </a:extLst>
          </p:cNvPr>
          <p:cNvGrpSpPr/>
          <p:nvPr/>
        </p:nvGrpSpPr>
        <p:grpSpPr>
          <a:xfrm>
            <a:off x="2042160" y="3881978"/>
            <a:ext cx="1056433" cy="315398"/>
            <a:chOff x="452944" y="476705"/>
            <a:chExt cx="1614134" cy="315398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64F60DD9-9E7B-4CD1-B7DF-C044CBB1B68E}"/>
                </a:ext>
              </a:extLst>
            </p:cNvPr>
            <p:cNvSpPr/>
            <p:nvPr/>
          </p:nvSpPr>
          <p:spPr>
            <a:xfrm>
              <a:off x="485600" y="484326"/>
              <a:ext cx="1554612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748CB9-B974-486F-93FF-E65572105116}"/>
                </a:ext>
              </a:extLst>
            </p:cNvPr>
            <p:cNvSpPr txBox="1"/>
            <p:nvPr/>
          </p:nvSpPr>
          <p:spPr>
            <a:xfrm>
              <a:off x="452944" y="476705"/>
              <a:ext cx="1614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아이템 가격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EF645E6-A88A-4FC6-8BC1-0A55D4781270}"/>
              </a:ext>
            </a:extLst>
          </p:cNvPr>
          <p:cNvSpPr txBox="1"/>
          <p:nvPr/>
        </p:nvSpPr>
        <p:spPr>
          <a:xfrm>
            <a:off x="3893537" y="119113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아이템 샵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753A8E-BFC9-4462-86D8-74718D921C35}"/>
              </a:ext>
            </a:extLst>
          </p:cNvPr>
          <p:cNvSpPr txBox="1"/>
          <p:nvPr/>
        </p:nvSpPr>
        <p:spPr>
          <a:xfrm>
            <a:off x="6215251" y="119113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&lt;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레벨업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보상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&gt;</a:t>
            </a: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378F000-D366-4262-87AC-4468B724AD0E}"/>
              </a:ext>
            </a:extLst>
          </p:cNvPr>
          <p:cNvCxnSpPr>
            <a:cxnSpLocks/>
          </p:cNvCxnSpPr>
          <p:nvPr/>
        </p:nvCxnSpPr>
        <p:spPr>
          <a:xfrm>
            <a:off x="7835909" y="5495440"/>
            <a:ext cx="94599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9BC101-38A1-4F0C-80AF-8EA50CB41261}"/>
              </a:ext>
            </a:extLst>
          </p:cNvPr>
          <p:cNvGrpSpPr/>
          <p:nvPr/>
        </p:nvGrpSpPr>
        <p:grpSpPr>
          <a:xfrm>
            <a:off x="8817412" y="5337219"/>
            <a:ext cx="1459825" cy="523220"/>
            <a:chOff x="444972" y="470514"/>
            <a:chExt cx="1278436" cy="52322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34011DB-1A43-4DCE-B040-46048319051D}"/>
                </a:ext>
              </a:extLst>
            </p:cNvPr>
            <p:cNvSpPr/>
            <p:nvPr/>
          </p:nvSpPr>
          <p:spPr>
            <a:xfrm>
              <a:off x="444972" y="478134"/>
              <a:ext cx="1265090" cy="307776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880AC7-8DC9-4E2E-9249-9987696C0401}"/>
                </a:ext>
              </a:extLst>
            </p:cNvPr>
            <p:cNvSpPr txBox="1"/>
            <p:nvPr/>
          </p:nvSpPr>
          <p:spPr>
            <a:xfrm>
              <a:off x="458318" y="470514"/>
              <a:ext cx="1265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미오픈</a:t>
              </a:r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레벨 목표</a:t>
              </a: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E385411-1B4B-4E84-B559-43AA238A996B}"/>
              </a:ext>
            </a:extLst>
          </p:cNvPr>
          <p:cNvCxnSpPr>
            <a:cxnSpLocks/>
          </p:cNvCxnSpPr>
          <p:nvPr/>
        </p:nvCxnSpPr>
        <p:spPr>
          <a:xfrm flipH="1">
            <a:off x="3101522" y="4044321"/>
            <a:ext cx="30829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0D5B355-33A2-4151-A34E-4EA1B806ED58}"/>
              </a:ext>
            </a:extLst>
          </p:cNvPr>
          <p:cNvCxnSpPr>
            <a:cxnSpLocks/>
          </p:cNvCxnSpPr>
          <p:nvPr/>
        </p:nvCxnSpPr>
        <p:spPr>
          <a:xfrm flipV="1">
            <a:off x="7816544" y="2694727"/>
            <a:ext cx="382576" cy="649493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0A9A36F-85CE-4FE1-AAC2-EF13364E980A}"/>
              </a:ext>
            </a:extLst>
          </p:cNvPr>
          <p:cNvCxnSpPr>
            <a:cxnSpLocks/>
          </p:cNvCxnSpPr>
          <p:nvPr/>
        </p:nvCxnSpPr>
        <p:spPr>
          <a:xfrm>
            <a:off x="8199120" y="2694727"/>
            <a:ext cx="554282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03A385-B40B-4C1D-A977-C98FA8BDD593}"/>
              </a:ext>
            </a:extLst>
          </p:cNvPr>
          <p:cNvGrpSpPr/>
          <p:nvPr/>
        </p:nvGrpSpPr>
        <p:grpSpPr>
          <a:xfrm>
            <a:off x="8781901" y="2545774"/>
            <a:ext cx="1365276" cy="315397"/>
            <a:chOff x="485600" y="476706"/>
            <a:chExt cx="1334725" cy="315397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06ED70A-6BAA-487B-8D57-D11BA4686B6D}"/>
                </a:ext>
              </a:extLst>
            </p:cNvPr>
            <p:cNvSpPr/>
            <p:nvPr/>
          </p:nvSpPr>
          <p:spPr>
            <a:xfrm>
              <a:off x="485600" y="484326"/>
              <a:ext cx="1224461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9D42B3-7D8B-4DCC-A54E-8EFDC5E80335}"/>
                </a:ext>
              </a:extLst>
            </p:cNvPr>
            <p:cNvSpPr txBox="1"/>
            <p:nvPr/>
          </p:nvSpPr>
          <p:spPr>
            <a:xfrm>
              <a:off x="485600" y="476706"/>
              <a:ext cx="1334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수령 완료 보상</a:t>
              </a:r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4CF806F-44FA-4C45-BC6F-A3BBE2242016}"/>
              </a:ext>
            </a:extLst>
          </p:cNvPr>
          <p:cNvCxnSpPr>
            <a:cxnSpLocks/>
          </p:cNvCxnSpPr>
          <p:nvPr/>
        </p:nvCxnSpPr>
        <p:spPr>
          <a:xfrm flipV="1">
            <a:off x="6394491" y="3870157"/>
            <a:ext cx="1804629" cy="469848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FD19F2-8101-48D9-A21E-625F13C3580F}"/>
              </a:ext>
            </a:extLst>
          </p:cNvPr>
          <p:cNvCxnSpPr>
            <a:cxnSpLocks/>
          </p:cNvCxnSpPr>
          <p:nvPr/>
        </p:nvCxnSpPr>
        <p:spPr>
          <a:xfrm>
            <a:off x="8200700" y="3870157"/>
            <a:ext cx="554282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75772AF-25A2-4591-BA40-BCAF89124626}"/>
              </a:ext>
            </a:extLst>
          </p:cNvPr>
          <p:cNvGrpSpPr/>
          <p:nvPr/>
        </p:nvGrpSpPr>
        <p:grpSpPr>
          <a:xfrm>
            <a:off x="8775861" y="3721204"/>
            <a:ext cx="1128869" cy="315397"/>
            <a:chOff x="476590" y="476706"/>
            <a:chExt cx="1334725" cy="315397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72D82A83-F0B3-4631-98E0-A2DA68FA53AE}"/>
                </a:ext>
              </a:extLst>
            </p:cNvPr>
            <p:cNvSpPr/>
            <p:nvPr/>
          </p:nvSpPr>
          <p:spPr>
            <a:xfrm>
              <a:off x="485600" y="484326"/>
              <a:ext cx="1224461" cy="307777"/>
            </a:xfrm>
            <a:prstGeom prst="roundRect">
              <a:avLst/>
            </a:prstGeom>
            <a:solidFill>
              <a:schemeClr val="accent6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2A5E5F-AA10-4DF3-91B5-94F31FB35FFC}"/>
                </a:ext>
              </a:extLst>
            </p:cNvPr>
            <p:cNvSpPr txBox="1"/>
            <p:nvPr/>
          </p:nvSpPr>
          <p:spPr>
            <a:xfrm>
              <a:off x="476590" y="476706"/>
              <a:ext cx="1334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미수령</a:t>
              </a:r>
              <a:r>
                <a:rPr lang="ko-KR" altLang="en-US" sz="1400" dirty="0"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보상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DC97DF-6D8C-4E64-8E24-A718DDE87720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0699C1-A999-425D-BFCE-71A1FE6038E6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6A9195-A558-44F9-9818-D16DF5EE5688}"/>
              </a:ext>
            </a:extLst>
          </p:cNvPr>
          <p:cNvSpPr txBox="1"/>
          <p:nvPr/>
        </p:nvSpPr>
        <p:spPr>
          <a:xfrm>
            <a:off x="1026365" y="162740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상세</a:t>
            </a:r>
            <a:r>
              <a:rPr lang="en-US" altLang="ko-KR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보상 스토어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0310A1-E96E-4917-BFEC-6FADC0A7664C}"/>
              </a:ext>
            </a:extLst>
          </p:cNvPr>
          <p:cNvCxnSpPr>
            <a:cxnSpLocks/>
          </p:cNvCxnSpPr>
          <p:nvPr/>
        </p:nvCxnSpPr>
        <p:spPr>
          <a:xfrm>
            <a:off x="1109919" y="661679"/>
            <a:ext cx="363353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D7916B1-6C4F-4D26-98D0-E10E6DC60B11}"/>
              </a:ext>
            </a:extLst>
          </p:cNvPr>
          <p:cNvSpPr txBox="1"/>
          <p:nvPr/>
        </p:nvSpPr>
        <p:spPr>
          <a:xfrm>
            <a:off x="1036416" y="66167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제안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2-3 </a:t>
            </a:r>
            <a:r>
              <a:rPr lang="ko-KR" altLang="en-US" dirty="0" err="1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둘레길</a:t>
            </a:r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컨텐츠 </a:t>
            </a:r>
            <a:r>
              <a:rPr lang="en-US" altLang="ko-KR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UI</a:t>
            </a:r>
            <a:endParaRPr lang="ko-KR" altLang="en-US" dirty="0">
              <a:solidFill>
                <a:srgbClr val="385D4F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10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3AB94E-3087-4452-BADD-513A4560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2" y="1666339"/>
            <a:ext cx="5388528" cy="4257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6DDFB17-BBA1-449A-A28C-E28EDB3C8528}"/>
              </a:ext>
            </a:extLst>
          </p:cNvPr>
          <p:cNvSpPr/>
          <p:nvPr/>
        </p:nvSpPr>
        <p:spPr>
          <a:xfrm>
            <a:off x="1485401" y="1771864"/>
            <a:ext cx="1568742" cy="1140902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EA241-F863-453A-A54C-34BD7B7293A1}"/>
              </a:ext>
            </a:extLst>
          </p:cNvPr>
          <p:cNvSpPr txBox="1"/>
          <p:nvPr/>
        </p:nvSpPr>
        <p:spPr>
          <a:xfrm>
            <a:off x="169296" y="73213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7E5EC4-8183-46D8-B66C-F64A6F5C0A30}"/>
              </a:ext>
            </a:extLst>
          </p:cNvPr>
          <p:cNvSpPr txBox="1"/>
          <p:nvPr/>
        </p:nvSpPr>
        <p:spPr>
          <a:xfrm>
            <a:off x="1026365" y="162740"/>
            <a:ext cx="2773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타겟 선정 및 근거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4B7C11-2592-4A93-8947-920789CC4A4F}"/>
              </a:ext>
            </a:extLst>
          </p:cNvPr>
          <p:cNvSpPr txBox="1"/>
          <p:nvPr/>
        </p:nvSpPr>
        <p:spPr>
          <a:xfrm>
            <a:off x="1036416" y="66167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주제 선정 배경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7A5EAA-5FB9-49D3-9DCB-558E4BE2915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B2616A-C999-4753-B2A6-52164B60C6DA}"/>
              </a:ext>
            </a:extLst>
          </p:cNvPr>
          <p:cNvSpPr/>
          <p:nvPr/>
        </p:nvSpPr>
        <p:spPr>
          <a:xfrm>
            <a:off x="7790435" y="5309062"/>
            <a:ext cx="1218653" cy="387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45B204-60C5-475D-938A-23D20B7CC066}"/>
              </a:ext>
            </a:extLst>
          </p:cNvPr>
          <p:cNvSpPr txBox="1"/>
          <p:nvPr/>
        </p:nvSpPr>
        <p:spPr>
          <a:xfrm>
            <a:off x="8854945" y="6593590"/>
            <a:ext cx="3108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한국인이 좋아하는 취미</a:t>
            </a:r>
            <a:r>
              <a:rPr lang="en-US" altLang="ko-KR" sz="1000" dirty="0"/>
              <a:t>_</a:t>
            </a:r>
            <a:r>
              <a:rPr lang="ko-KR" altLang="en-US" sz="1000" dirty="0"/>
              <a:t>성연령별 상위 </a:t>
            </a:r>
            <a:r>
              <a:rPr lang="en-US" altLang="ko-KR" sz="1000" dirty="0"/>
              <a:t>5</a:t>
            </a:r>
            <a:r>
              <a:rPr lang="ko-KR" altLang="en-US" sz="1000" dirty="0"/>
              <a:t>위</a:t>
            </a:r>
            <a:r>
              <a:rPr lang="en-US" altLang="ko-KR" sz="1000" dirty="0"/>
              <a:t>(</a:t>
            </a:r>
            <a:r>
              <a:rPr lang="ko-KR" altLang="en-US" sz="1000" dirty="0"/>
              <a:t>갤럽리포트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1CBF2EE1-A265-4D0F-96A4-C4124ED63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206014"/>
              </p:ext>
            </p:extLst>
          </p:nvPr>
        </p:nvGraphicFramePr>
        <p:xfrm>
          <a:off x="6637556" y="1593908"/>
          <a:ext cx="4846972" cy="4462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7CC9AA3-4D0B-4DC6-9075-5C1FF865FA44}"/>
              </a:ext>
            </a:extLst>
          </p:cNvPr>
          <p:cNvCxnSpPr>
            <a:cxnSpLocks/>
          </p:cNvCxnSpPr>
          <p:nvPr/>
        </p:nvCxnSpPr>
        <p:spPr>
          <a:xfrm>
            <a:off x="1094929" y="661677"/>
            <a:ext cx="270976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74CD4-9ADB-4585-A6A2-DF336E9BAA45}"/>
              </a:ext>
            </a:extLst>
          </p:cNvPr>
          <p:cNvSpPr txBox="1"/>
          <p:nvPr/>
        </p:nvSpPr>
        <p:spPr>
          <a:xfrm>
            <a:off x="10667592" y="1854772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2699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FA810CF-D1B4-43AE-9DD1-86250F7D2F66}"/>
              </a:ext>
            </a:extLst>
          </p:cNvPr>
          <p:cNvGrpSpPr/>
          <p:nvPr/>
        </p:nvGrpSpPr>
        <p:grpSpPr>
          <a:xfrm>
            <a:off x="0" y="0"/>
            <a:ext cx="8001000" cy="6858000"/>
            <a:chOff x="0" y="0"/>
            <a:chExt cx="8001000" cy="685800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7C02E9A-D4FB-466A-8408-B4C0775377FC}"/>
                </a:ext>
              </a:extLst>
            </p:cNvPr>
            <p:cNvSpPr/>
            <p:nvPr/>
          </p:nvSpPr>
          <p:spPr>
            <a:xfrm>
              <a:off x="1587500" y="0"/>
              <a:ext cx="6413500" cy="6858000"/>
            </a:xfrm>
            <a:prstGeom prst="parallelogra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795968-CD79-4DF4-A56E-3C4BFFD37513}"/>
                </a:ext>
              </a:extLst>
            </p:cNvPr>
            <p:cNvSpPr/>
            <p:nvPr/>
          </p:nvSpPr>
          <p:spPr>
            <a:xfrm>
              <a:off x="0" y="0"/>
              <a:ext cx="61849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37DD95-2053-4405-8A95-0D7DB5BA8E27}"/>
              </a:ext>
            </a:extLst>
          </p:cNvPr>
          <p:cNvSpPr txBox="1"/>
          <p:nvPr/>
        </p:nvSpPr>
        <p:spPr>
          <a:xfrm>
            <a:off x="597682" y="1131923"/>
            <a:ext cx="149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Part4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EE51E-AB8A-419C-92DD-C9E2BC742BF2}"/>
              </a:ext>
            </a:extLst>
          </p:cNvPr>
          <p:cNvSpPr txBox="1"/>
          <p:nvPr/>
        </p:nvSpPr>
        <p:spPr>
          <a:xfrm>
            <a:off x="942654" y="1700616"/>
            <a:ext cx="603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기대효과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D12A9F-EDFB-4AE1-89FA-E539D7BF26F6}"/>
              </a:ext>
            </a:extLst>
          </p:cNvPr>
          <p:cNvCxnSpPr>
            <a:cxnSpLocks/>
          </p:cNvCxnSpPr>
          <p:nvPr/>
        </p:nvCxnSpPr>
        <p:spPr>
          <a:xfrm>
            <a:off x="692573" y="2493921"/>
            <a:ext cx="5682348" cy="0"/>
          </a:xfrm>
          <a:prstGeom prst="line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64480F-56B7-4EA8-B3BD-4ABC6B2B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3" y="1857691"/>
            <a:ext cx="5208343" cy="4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70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32567E-0E82-420C-B348-0FCB0CFE29C8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B76C3-6153-448F-86CF-972FC4EE3E46}"/>
              </a:ext>
            </a:extLst>
          </p:cNvPr>
          <p:cNvSpPr txBox="1"/>
          <p:nvPr/>
        </p:nvSpPr>
        <p:spPr>
          <a:xfrm>
            <a:off x="169296" y="73213"/>
            <a:ext cx="92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CEAE5-C606-4AF6-940F-A847488FF57E}"/>
              </a:ext>
            </a:extLst>
          </p:cNvPr>
          <p:cNvSpPr txBox="1"/>
          <p:nvPr/>
        </p:nvSpPr>
        <p:spPr>
          <a:xfrm>
            <a:off x="1026365" y="162740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기대효과 및 확장 방향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D8615F-0C22-4A35-A677-2BC1276C3EDB}"/>
              </a:ext>
            </a:extLst>
          </p:cNvPr>
          <p:cNvCxnSpPr>
            <a:cxnSpLocks/>
          </p:cNvCxnSpPr>
          <p:nvPr/>
        </p:nvCxnSpPr>
        <p:spPr>
          <a:xfrm>
            <a:off x="1109919" y="661679"/>
            <a:ext cx="340490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29A9F1-B34E-4334-9C6C-6D3096153810}"/>
              </a:ext>
            </a:extLst>
          </p:cNvPr>
          <p:cNvSpPr txBox="1"/>
          <p:nvPr/>
        </p:nvSpPr>
        <p:spPr>
          <a:xfrm>
            <a:off x="1036416" y="66167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511F7-515B-46F6-91C6-E1C80DAB9F0C}"/>
              </a:ext>
            </a:extLst>
          </p:cNvPr>
          <p:cNvSpPr txBox="1"/>
          <p:nvPr/>
        </p:nvSpPr>
        <p:spPr>
          <a:xfrm>
            <a:off x="1491282" y="2639790"/>
            <a:ext cx="462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/>
              <a:t>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 이용률이 높은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대의 진입장벽을 낮춤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1"/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첫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방문율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향상을 기대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621D2EE0-3D9A-4003-BEAD-15F80567F415}"/>
              </a:ext>
            </a:extLst>
          </p:cNvPr>
          <p:cNvGrpSpPr/>
          <p:nvPr/>
        </p:nvGrpSpPr>
        <p:grpSpPr>
          <a:xfrm>
            <a:off x="4178398" y="2017494"/>
            <a:ext cx="3830909" cy="3467764"/>
            <a:chOff x="2656546" y="1695118"/>
            <a:chExt cx="3830909" cy="3467764"/>
          </a:xfrm>
        </p:grpSpPr>
        <p:sp>
          <p:nvSpPr>
            <p:cNvPr id="20" name="Oval 2">
              <a:extLst>
                <a:ext uri="{FF2B5EF4-FFF2-40B4-BE49-F238E27FC236}">
                  <a16:creationId xmlns:a16="http://schemas.microsoft.com/office/drawing/2014/main" id="{FD02904E-6C33-4150-A586-497590C2B736}"/>
                </a:ext>
              </a:extLst>
            </p:cNvPr>
            <p:cNvSpPr/>
            <p:nvPr/>
          </p:nvSpPr>
          <p:spPr>
            <a:xfrm>
              <a:off x="3682748" y="2358369"/>
              <a:ext cx="2057400" cy="2057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Donut 13">
              <a:extLst>
                <a:ext uri="{FF2B5EF4-FFF2-40B4-BE49-F238E27FC236}">
                  <a16:creationId xmlns:a16="http://schemas.microsoft.com/office/drawing/2014/main" id="{B69672ED-A202-46BE-92C8-DAA29FCD6DF9}"/>
                </a:ext>
              </a:extLst>
            </p:cNvPr>
            <p:cNvSpPr/>
            <p:nvPr/>
          </p:nvSpPr>
          <p:spPr>
            <a:xfrm rot="267487">
              <a:off x="4622038" y="1695118"/>
              <a:ext cx="1865417" cy="1605219"/>
            </a:xfrm>
            <a:custGeom>
              <a:avLst/>
              <a:gdLst/>
              <a:ahLst/>
              <a:cxnLst/>
              <a:rect l="l" t="t" r="r" b="b"/>
              <a:pathLst>
                <a:path w="1865417" h="1605219">
                  <a:moveTo>
                    <a:pt x="0" y="8030"/>
                  </a:moveTo>
                  <a:lnTo>
                    <a:pt x="159028" y="0"/>
                  </a:lnTo>
                  <a:cubicBezTo>
                    <a:pt x="991199" y="0"/>
                    <a:pt x="1687907" y="579987"/>
                    <a:pt x="1865417" y="1358146"/>
                  </a:cubicBezTo>
                  <a:lnTo>
                    <a:pt x="1639259" y="1605219"/>
                  </a:lnTo>
                  <a:lnTo>
                    <a:pt x="1368670" y="1389100"/>
                  </a:lnTo>
                  <a:cubicBezTo>
                    <a:pt x="1213037" y="868500"/>
                    <a:pt x="730317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close/>
                </a:path>
              </a:pathLst>
            </a:custGeom>
            <a:solidFill>
              <a:srgbClr val="77CEB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Donut 13">
              <a:extLst>
                <a:ext uri="{FF2B5EF4-FFF2-40B4-BE49-F238E27FC236}">
                  <a16:creationId xmlns:a16="http://schemas.microsoft.com/office/drawing/2014/main" id="{3D7CF6C4-8ABA-4A9C-8F40-8359449F6965}"/>
                </a:ext>
              </a:extLst>
            </p:cNvPr>
            <p:cNvSpPr/>
            <p:nvPr/>
          </p:nvSpPr>
          <p:spPr>
            <a:xfrm rot="10680000">
              <a:off x="2993653" y="3059643"/>
              <a:ext cx="1903797" cy="2103239"/>
            </a:xfrm>
            <a:custGeom>
              <a:avLst/>
              <a:gdLst/>
              <a:ahLst/>
              <a:cxnLst/>
              <a:rect l="l" t="t" r="r" b="b"/>
              <a:pathLst>
                <a:path w="1903797" h="2103239">
                  <a:moveTo>
                    <a:pt x="1651489" y="1817409"/>
                  </a:moveTo>
                  <a:lnTo>
                    <a:pt x="1408194" y="1573498"/>
                  </a:lnTo>
                  <a:cubicBezTo>
                    <a:pt x="1322635" y="960503"/>
                    <a:pt x="795860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lnTo>
                    <a:pt x="0" y="8030"/>
                  </a:lnTo>
                  <a:lnTo>
                    <a:pt x="159028" y="0"/>
                  </a:lnTo>
                  <a:cubicBezTo>
                    <a:pt x="1074672" y="0"/>
                    <a:pt x="1826314" y="702176"/>
                    <a:pt x="1903797" y="1597521"/>
                  </a:cubicBezTo>
                  <a:close/>
                  <a:moveTo>
                    <a:pt x="1374645" y="2103239"/>
                  </a:moveTo>
                  <a:lnTo>
                    <a:pt x="1371400" y="2092516"/>
                  </a:lnTo>
                  <a:lnTo>
                    <a:pt x="1375661" y="2074150"/>
                  </a:lnTo>
                  <a:close/>
                </a:path>
              </a:pathLst>
            </a:custGeom>
            <a:solidFill>
              <a:srgbClr val="80B0E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Donut 13">
              <a:extLst>
                <a:ext uri="{FF2B5EF4-FFF2-40B4-BE49-F238E27FC236}">
                  <a16:creationId xmlns:a16="http://schemas.microsoft.com/office/drawing/2014/main" id="{B7496B91-3447-4AD6-A9CB-E0C42EB4AB41}"/>
                </a:ext>
              </a:extLst>
            </p:cNvPr>
            <p:cNvSpPr/>
            <p:nvPr/>
          </p:nvSpPr>
          <p:spPr>
            <a:xfrm rot="14667487">
              <a:off x="3180234" y="1420094"/>
              <a:ext cx="1260828" cy="2308204"/>
            </a:xfrm>
            <a:custGeom>
              <a:avLst/>
              <a:gdLst/>
              <a:ahLst/>
              <a:cxnLst/>
              <a:rect l="l" t="t" r="r" b="b"/>
              <a:pathLst>
                <a:path w="1260828" h="2308204">
                  <a:moveTo>
                    <a:pt x="1146334" y="2234615"/>
                  </a:moveTo>
                  <a:lnTo>
                    <a:pt x="838482" y="2308204"/>
                  </a:lnTo>
                  <a:lnTo>
                    <a:pt x="728791" y="1939226"/>
                  </a:lnTo>
                  <a:cubicBezTo>
                    <a:pt x="757047" y="1836418"/>
                    <a:pt x="771537" y="1728126"/>
                    <a:pt x="771537" y="1616449"/>
                  </a:cubicBezTo>
                  <a:cubicBezTo>
                    <a:pt x="771537" y="1093183"/>
                    <a:pt x="453402" y="644221"/>
                    <a:pt x="0" y="452434"/>
                  </a:cubicBezTo>
                  <a:lnTo>
                    <a:pt x="292806" y="337768"/>
                  </a:lnTo>
                  <a:lnTo>
                    <a:pt x="186110" y="0"/>
                  </a:lnTo>
                  <a:cubicBezTo>
                    <a:pt x="817477" y="264850"/>
                    <a:pt x="1260828" y="888875"/>
                    <a:pt x="1260828" y="1616449"/>
                  </a:cubicBezTo>
                  <a:cubicBezTo>
                    <a:pt x="1260828" y="1834342"/>
                    <a:pt x="1221065" y="2042949"/>
                    <a:pt x="1146334" y="223461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Donut 13">
              <a:extLst>
                <a:ext uri="{FF2B5EF4-FFF2-40B4-BE49-F238E27FC236}">
                  <a16:creationId xmlns:a16="http://schemas.microsoft.com/office/drawing/2014/main" id="{1C0C95ED-FB80-43ED-88DF-04EC091D5B66}"/>
                </a:ext>
              </a:extLst>
            </p:cNvPr>
            <p:cNvSpPr/>
            <p:nvPr/>
          </p:nvSpPr>
          <p:spPr>
            <a:xfrm rot="5460000">
              <a:off x="4700905" y="3378379"/>
              <a:ext cx="1865417" cy="1605219"/>
            </a:xfrm>
            <a:custGeom>
              <a:avLst/>
              <a:gdLst/>
              <a:ahLst/>
              <a:cxnLst/>
              <a:rect l="l" t="t" r="r" b="b"/>
              <a:pathLst>
                <a:path w="1865417" h="1605219">
                  <a:moveTo>
                    <a:pt x="0" y="8030"/>
                  </a:moveTo>
                  <a:lnTo>
                    <a:pt x="159028" y="0"/>
                  </a:lnTo>
                  <a:cubicBezTo>
                    <a:pt x="991199" y="0"/>
                    <a:pt x="1687907" y="579987"/>
                    <a:pt x="1865417" y="1358146"/>
                  </a:cubicBezTo>
                  <a:lnTo>
                    <a:pt x="1639259" y="1605219"/>
                  </a:lnTo>
                  <a:lnTo>
                    <a:pt x="1368670" y="1389100"/>
                  </a:lnTo>
                  <a:cubicBezTo>
                    <a:pt x="1213037" y="868500"/>
                    <a:pt x="730317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close/>
                </a:path>
              </a:pathLst>
            </a:custGeom>
            <a:solidFill>
              <a:srgbClr val="7CBBD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B8F334-B79D-44CB-B53A-792F54AA6EE7}"/>
              </a:ext>
            </a:extLst>
          </p:cNvPr>
          <p:cNvSpPr txBox="1"/>
          <p:nvPr/>
        </p:nvSpPr>
        <p:spPr>
          <a:xfrm>
            <a:off x="2768820" y="1820828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대중교통을 대체하여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이동편의성 향상</a:t>
            </a:r>
            <a:endParaRPr lang="en-US" altLang="ko-KR" sz="2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6652E3-990C-4B37-A1FB-BF25756821D1}"/>
              </a:ext>
            </a:extLst>
          </p:cNvPr>
          <p:cNvSpPr txBox="1"/>
          <p:nvPr/>
        </p:nvSpPr>
        <p:spPr>
          <a:xfrm>
            <a:off x="7446473" y="1750924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접근성 향상에 따라 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관광 만족도 상승</a:t>
            </a:r>
            <a:endParaRPr lang="en-US" altLang="ko-KR" sz="2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CC4C1B-8BE1-4962-A118-4832498748AD}"/>
              </a:ext>
            </a:extLst>
          </p:cNvPr>
          <p:cNvSpPr txBox="1"/>
          <p:nvPr/>
        </p:nvSpPr>
        <p:spPr>
          <a:xfrm>
            <a:off x="7958979" y="2671722"/>
            <a:ext cx="360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관광객에게 좋은 이미지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심어줌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재방문율 증가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C69F4E-8312-465F-9478-63A5A2B1C74D}"/>
              </a:ext>
            </a:extLst>
          </p:cNvPr>
          <p:cNvSpPr txBox="1"/>
          <p:nvPr/>
        </p:nvSpPr>
        <p:spPr>
          <a:xfrm>
            <a:off x="1328801" y="4384202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어플 이용에 만족한 사용자들의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2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자발적 홍보 효과</a:t>
            </a:r>
            <a:endParaRPr lang="en-US" altLang="ko-KR" sz="2200" b="1" dirty="0">
              <a:solidFill>
                <a:srgbClr val="FF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3558D-1D08-47ED-9100-A3C513079519}"/>
              </a:ext>
            </a:extLst>
          </p:cNvPr>
          <p:cNvSpPr txBox="1"/>
          <p:nvPr/>
        </p:nvSpPr>
        <p:spPr>
          <a:xfrm>
            <a:off x="405305" y="4929784"/>
            <a:ext cx="5450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 방문객 증가하면서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SNS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게시글 수 증가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SNS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홍보로 인한 타연령층 견인효과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171E30-2C54-4859-ACFC-A8DBC08EFCEC}"/>
              </a:ext>
            </a:extLst>
          </p:cNvPr>
          <p:cNvSpPr txBox="1"/>
          <p:nvPr/>
        </p:nvSpPr>
        <p:spPr>
          <a:xfrm>
            <a:off x="8068873" y="4384202"/>
            <a:ext cx="2392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게임적 요소를 추가하여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흥미 유도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7C07BB-E500-4230-85CA-0CECFA4C989D}"/>
              </a:ext>
            </a:extLst>
          </p:cNvPr>
          <p:cNvSpPr txBox="1"/>
          <p:nvPr/>
        </p:nvSpPr>
        <p:spPr>
          <a:xfrm>
            <a:off x="7587524" y="5190109"/>
            <a:ext cx="380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퀘스트 수행을 통한 성취감 제공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-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랭킹 시스템을 통한 경쟁 심리 자극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B2916F-1E7D-473A-AE63-D490500FFD30}"/>
              </a:ext>
            </a:extLst>
          </p:cNvPr>
          <p:cNvSpPr txBox="1"/>
          <p:nvPr/>
        </p:nvSpPr>
        <p:spPr>
          <a:xfrm>
            <a:off x="5513837" y="342747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기대효과</a:t>
            </a:r>
            <a:endParaRPr lang="en-US" sz="28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A4263-EBE9-4BF4-BCD8-213F203E69FE}"/>
              </a:ext>
            </a:extLst>
          </p:cNvPr>
          <p:cNvSpPr txBox="1"/>
          <p:nvPr/>
        </p:nvSpPr>
        <p:spPr>
          <a:xfrm>
            <a:off x="4971855" y="236649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endParaRPr lang="en-US" sz="28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500956-D039-41DC-9880-4CDC719CF7D1}"/>
              </a:ext>
            </a:extLst>
          </p:cNvPr>
          <p:cNvSpPr txBox="1"/>
          <p:nvPr/>
        </p:nvSpPr>
        <p:spPr>
          <a:xfrm>
            <a:off x="7147271" y="237070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en-US" sz="28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E897AA-5269-4E43-AA65-806503EF31FB}"/>
              </a:ext>
            </a:extLst>
          </p:cNvPr>
          <p:cNvSpPr txBox="1"/>
          <p:nvPr/>
        </p:nvSpPr>
        <p:spPr>
          <a:xfrm>
            <a:off x="7149772" y="440186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sz="28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506BC2-C8CE-4C0F-AEAF-7D9E408ECBD2}"/>
              </a:ext>
            </a:extLst>
          </p:cNvPr>
          <p:cNvSpPr txBox="1"/>
          <p:nvPr/>
        </p:nvSpPr>
        <p:spPr>
          <a:xfrm>
            <a:off x="4931867" y="4405786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60167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049885-2BAE-4796-A108-201DE51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0" y="-16088"/>
            <a:ext cx="12249490" cy="6857989"/>
          </a:xfrm>
          <a:prstGeom prst="rect">
            <a:avLst/>
          </a:prstGeom>
        </p:spPr>
      </p:pic>
      <p:pic>
        <p:nvPicPr>
          <p:cNvPr id="46" name="내용 개체 틀 4">
            <a:extLst>
              <a:ext uri="{FF2B5EF4-FFF2-40B4-BE49-F238E27FC236}">
                <a16:creationId xmlns:a16="http://schemas.microsoft.com/office/drawing/2014/main" id="{C0B5F6BC-90A4-41CB-9AEE-8A0267CA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08" b="605"/>
          <a:stretch/>
        </p:blipFill>
        <p:spPr>
          <a:xfrm>
            <a:off x="-127197" y="-13881"/>
            <a:ext cx="12389151" cy="685799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2AB82E-86FA-4721-829E-53099C41346B}"/>
              </a:ext>
            </a:extLst>
          </p:cNvPr>
          <p:cNvSpPr/>
          <p:nvPr/>
        </p:nvSpPr>
        <p:spPr>
          <a:xfrm>
            <a:off x="3880724" y="1938491"/>
            <a:ext cx="47227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0" dirty="0">
                <a:latin typeface="상상토끼 꽃길" panose="02020603020101020101" pitchFamily="18" charset="-127"/>
                <a:ea typeface="상상토끼 꽃길" panose="02020603020101020101" pitchFamily="18" charset="-127"/>
              </a:rPr>
              <a:t>감사합니다</a:t>
            </a:r>
            <a:endParaRPr lang="ko-KR" altLang="en-US" sz="4000" dirty="0">
              <a:latin typeface="상상토끼 꽃길" panose="02020603020101020101" pitchFamily="18" charset="-127"/>
              <a:ea typeface="상상토끼 꽃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59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EBEA241-F863-453A-A54C-34BD7B7293A1}"/>
              </a:ext>
            </a:extLst>
          </p:cNvPr>
          <p:cNvSpPr txBox="1"/>
          <p:nvPr/>
        </p:nvSpPr>
        <p:spPr>
          <a:xfrm>
            <a:off x="169296" y="73213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7E5EC4-8183-46D8-B66C-F64A6F5C0A30}"/>
              </a:ext>
            </a:extLst>
          </p:cNvPr>
          <p:cNvSpPr txBox="1"/>
          <p:nvPr/>
        </p:nvSpPr>
        <p:spPr>
          <a:xfrm>
            <a:off x="1026365" y="162740"/>
            <a:ext cx="2773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타겟 선정 및 근거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5AC784E-48FE-42A7-8A2D-7A36EF437613}"/>
              </a:ext>
            </a:extLst>
          </p:cNvPr>
          <p:cNvCxnSpPr>
            <a:cxnSpLocks/>
          </p:cNvCxnSpPr>
          <p:nvPr/>
        </p:nvCxnSpPr>
        <p:spPr>
          <a:xfrm>
            <a:off x="1094929" y="661677"/>
            <a:ext cx="270976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A4B7C11-2592-4A93-8947-920789CC4A4F}"/>
              </a:ext>
            </a:extLst>
          </p:cNvPr>
          <p:cNvSpPr txBox="1"/>
          <p:nvPr/>
        </p:nvSpPr>
        <p:spPr>
          <a:xfrm>
            <a:off x="1036416" y="66167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주제 선정 배경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F7A5EAA-5FB9-49D3-9DCB-558E4BE2915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4EA10-C58B-468A-8179-6F6FD0240CE5}"/>
              </a:ext>
            </a:extLst>
          </p:cNvPr>
          <p:cNvSpPr txBox="1"/>
          <p:nvPr/>
        </p:nvSpPr>
        <p:spPr>
          <a:xfrm>
            <a:off x="7486069" y="6602543"/>
            <a:ext cx="448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r>
              <a:rPr lang="ko-KR" altLang="en-US" sz="1000" dirty="0"/>
              <a:t>대의 자아존중감과 </a:t>
            </a:r>
            <a:r>
              <a:rPr lang="en-US" altLang="ko-KR" sz="1000" dirty="0"/>
              <a:t>SNS</a:t>
            </a:r>
            <a:r>
              <a:rPr lang="ko-KR" altLang="en-US" sz="1000" dirty="0"/>
              <a:t>활동 특성 </a:t>
            </a:r>
            <a:r>
              <a:rPr lang="en-US" altLang="ko-KR" sz="1000" dirty="0"/>
              <a:t>: 20</a:t>
            </a:r>
            <a:r>
              <a:rPr lang="ko-KR" altLang="en-US" sz="1000" dirty="0"/>
              <a:t>대의 </a:t>
            </a:r>
            <a:r>
              <a:rPr lang="en-US" altLang="ko-KR" sz="1000" dirty="0"/>
              <a:t>SNS </a:t>
            </a:r>
            <a:r>
              <a:rPr lang="ko-KR" altLang="en-US" sz="1000" dirty="0"/>
              <a:t>활동 분석</a:t>
            </a:r>
            <a:r>
              <a:rPr lang="en-US" altLang="ko-KR" sz="1000" dirty="0"/>
              <a:t>(ICT</a:t>
            </a:r>
            <a:r>
              <a:rPr lang="ko-KR" altLang="en-US" sz="1000" dirty="0"/>
              <a:t>통계정보연구실</a:t>
            </a:r>
            <a:r>
              <a:rPr lang="en-US" altLang="ko-KR" sz="1000" dirty="0"/>
              <a:t>) </a:t>
            </a:r>
            <a:endParaRPr lang="ko-KR" altLang="en-US" sz="1000" dirty="0"/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449BCE08-0CBF-4A2A-B677-2FE63FA85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785750"/>
              </p:ext>
            </p:extLst>
          </p:nvPr>
        </p:nvGraphicFramePr>
        <p:xfrm>
          <a:off x="2209800" y="1244600"/>
          <a:ext cx="7962900" cy="2565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9D66A80A-BBAC-4931-BEE9-64EF0A37C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35350"/>
              </p:ext>
            </p:extLst>
          </p:nvPr>
        </p:nvGraphicFramePr>
        <p:xfrm>
          <a:off x="2197100" y="3767666"/>
          <a:ext cx="7708900" cy="19202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55519573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316828482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338459986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58987662"/>
                    </a:ext>
                  </a:extLst>
                </a:gridCol>
              </a:tblGrid>
              <a:tr h="311856">
                <a:tc>
                  <a:txBody>
                    <a:bodyPr/>
                    <a:lstStyle/>
                    <a:p>
                      <a:pPr algn="r" latinLnBrk="1"/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게시글 작성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정보 공유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후기</a:t>
                      </a:r>
                      <a:r>
                        <a:rPr lang="en-US" altLang="ko-KR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, </a:t>
                      </a:r>
                      <a:r>
                        <a:rPr lang="ko-KR" altLang="en-US" sz="1500" b="1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추천 작성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01427"/>
                  </a:ext>
                </a:extLst>
              </a:tr>
              <a:tr h="31185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31.05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32.06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33.52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2648149"/>
                  </a:ext>
                </a:extLst>
              </a:tr>
              <a:tr h="31185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10.17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44663"/>
                  </a:ext>
                </a:extLst>
              </a:tr>
              <a:tr h="31185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17.83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20.75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12.32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46088945"/>
                  </a:ext>
                </a:extLst>
              </a:tr>
              <a:tr h="31185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10.37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8.51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7.32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30802"/>
                  </a:ext>
                </a:extLst>
              </a:tr>
              <a:tr h="31185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0.51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0.35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  <a:cs typeface="+mn-cs"/>
                        </a:rPr>
                        <a:t>0.24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1871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700110-D6F0-4851-AD29-FCD339514FB2}"/>
              </a:ext>
            </a:extLst>
          </p:cNvPr>
          <p:cNvCxnSpPr/>
          <p:nvPr/>
        </p:nvCxnSpPr>
        <p:spPr>
          <a:xfrm>
            <a:off x="5064281" y="1698468"/>
            <a:ext cx="2273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005133-D6DD-4359-AD51-F423FE5C65B6}"/>
              </a:ext>
            </a:extLst>
          </p:cNvPr>
          <p:cNvSpPr txBox="1"/>
          <p:nvPr/>
        </p:nvSpPr>
        <p:spPr>
          <a:xfrm>
            <a:off x="2882900" y="5854700"/>
            <a:ext cx="7708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SNS </a:t>
            </a:r>
            <a:r>
              <a:rPr lang="ko-KR" altLang="en-US" dirty="0"/>
              <a:t>상 정보공유</a:t>
            </a:r>
            <a:r>
              <a:rPr lang="en-US" altLang="ko-KR" dirty="0"/>
              <a:t>. </a:t>
            </a:r>
            <a:r>
              <a:rPr lang="ko-KR" altLang="en-US" dirty="0"/>
              <a:t>추천을 받는 비율은 </a:t>
            </a:r>
            <a:r>
              <a:rPr lang="en-US" altLang="ko-KR" sz="2200" b="1" dirty="0">
                <a:solidFill>
                  <a:srgbClr val="FF0000"/>
                </a:solidFill>
              </a:rPr>
              <a:t>20</a:t>
            </a:r>
            <a:r>
              <a:rPr lang="ko-KR" altLang="en-US" sz="2200" b="1" dirty="0">
                <a:solidFill>
                  <a:srgbClr val="FF0000"/>
                </a:solidFill>
              </a:rPr>
              <a:t>대</a:t>
            </a:r>
            <a:r>
              <a:rPr lang="ko-KR" altLang="en-US" dirty="0"/>
              <a:t>가 가장 </a:t>
            </a:r>
            <a:r>
              <a:rPr lang="ko-KR" altLang="en-US" sz="2200" b="1" dirty="0">
                <a:solidFill>
                  <a:srgbClr val="FF0000"/>
                </a:solidFill>
              </a:rPr>
              <a:t>높음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5437D7-8E7B-437C-9DFF-68C74967EF73}"/>
              </a:ext>
            </a:extLst>
          </p:cNvPr>
          <p:cNvSpPr/>
          <p:nvPr/>
        </p:nvSpPr>
        <p:spPr>
          <a:xfrm>
            <a:off x="2197100" y="4092316"/>
            <a:ext cx="7694776" cy="292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536BE-1B25-481D-8B12-153361AACBC4}"/>
              </a:ext>
            </a:extLst>
          </p:cNvPr>
          <p:cNvSpPr txBox="1"/>
          <p:nvPr/>
        </p:nvSpPr>
        <p:spPr>
          <a:xfrm>
            <a:off x="9324310" y="1575357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90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내용 개체 틀 5">
            <a:extLst>
              <a:ext uri="{FF2B5EF4-FFF2-40B4-BE49-F238E27FC236}">
                <a16:creationId xmlns:a16="http://schemas.microsoft.com/office/drawing/2014/main" id="{4C98B858-D75E-41A9-829C-F25D3D7F31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456018"/>
              </p:ext>
            </p:extLst>
          </p:nvPr>
        </p:nvGraphicFramePr>
        <p:xfrm>
          <a:off x="4724760" y="1568397"/>
          <a:ext cx="6902930" cy="4480560"/>
        </p:xfrm>
        <a:graphic>
          <a:graphicData uri="http://schemas.openxmlformats.org/drawingml/2006/table">
            <a:tbl>
              <a:tblPr firstRow="1"/>
              <a:tblGrid>
                <a:gridCol w="1489102">
                  <a:extLst>
                    <a:ext uri="{9D8B030D-6E8A-4147-A177-3AD203B41FA5}">
                      <a16:colId xmlns:a16="http://schemas.microsoft.com/office/drawing/2014/main" val="1609796148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1886857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988566464"/>
                    </a:ext>
                  </a:extLst>
                </a:gridCol>
              </a:tblGrid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산악형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도시근교형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해상</a:t>
                      </a: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.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해안형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사적형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지리산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북한산국립공원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 err="1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한려해상</a:t>
                      </a:r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경주 국립공원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711858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설악산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계룡산국립공원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태안해안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속리산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무등산국립공원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변산반도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내장산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다도해해상국립공원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 err="1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가야산</a:t>
                      </a:r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68506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덕유산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162009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오대산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98723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 err="1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주왕산</a:t>
                      </a:r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893766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치악산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3232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 err="1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월악산</a:t>
                      </a:r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3478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소백산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23208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 err="1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월출산</a:t>
                      </a:r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006896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ko-KR" altLang="en-US" sz="1500" dirty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한라산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5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916693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2AF021A9-4D25-4C75-AB76-0FF4C4BE71A1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3995B-645A-4F09-8360-67793C768B1A}"/>
              </a:ext>
            </a:extLst>
          </p:cNvPr>
          <p:cNvSpPr txBox="1"/>
          <p:nvPr/>
        </p:nvSpPr>
        <p:spPr>
          <a:xfrm>
            <a:off x="169296" y="73213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0A3256-9B09-40C1-8E28-8E818E473FA9}"/>
              </a:ext>
            </a:extLst>
          </p:cNvPr>
          <p:cNvSpPr txBox="1"/>
          <p:nvPr/>
        </p:nvSpPr>
        <p:spPr>
          <a:xfrm>
            <a:off x="1026365" y="16274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탐색</a:t>
            </a:r>
          </a:p>
        </p:txBody>
      </p:sp>
      <p:graphicFrame>
        <p:nvGraphicFramePr>
          <p:cNvPr id="61" name="차트 60">
            <a:extLst>
              <a:ext uri="{FF2B5EF4-FFF2-40B4-BE49-F238E27FC236}">
                <a16:creationId xmlns:a16="http://schemas.microsoft.com/office/drawing/2014/main" id="{5430C3E5-CFB7-4437-890A-3BA9876562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93334"/>
              </p:ext>
            </p:extLst>
          </p:nvPr>
        </p:nvGraphicFramePr>
        <p:xfrm>
          <a:off x="-76887" y="1481091"/>
          <a:ext cx="5138885" cy="4655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AF6490D-FFFD-4AC7-B26C-4A75DC4F64ED}"/>
              </a:ext>
            </a:extLst>
          </p:cNvPr>
          <p:cNvCxnSpPr>
            <a:cxnSpLocks/>
          </p:cNvCxnSpPr>
          <p:nvPr/>
        </p:nvCxnSpPr>
        <p:spPr>
          <a:xfrm>
            <a:off x="1476555" y="2032000"/>
            <a:ext cx="20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46D433A-CF52-42BB-92F6-EC0C45243B74}"/>
              </a:ext>
            </a:extLst>
          </p:cNvPr>
          <p:cNvSpPr txBox="1"/>
          <p:nvPr/>
        </p:nvSpPr>
        <p:spPr>
          <a:xfrm>
            <a:off x="1036416" y="66167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주제 선정 배경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5ACC81-8615-47B6-A007-2E20998D46D2}"/>
              </a:ext>
            </a:extLst>
          </p:cNvPr>
          <p:cNvSpPr txBox="1"/>
          <p:nvPr/>
        </p:nvSpPr>
        <p:spPr>
          <a:xfrm>
            <a:off x="9842505" y="6565596"/>
            <a:ext cx="2229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국립공원의 유형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한국의산하</a:t>
            </a:r>
            <a:r>
              <a:rPr lang="en-US" altLang="ko-KR" sz="1000" dirty="0"/>
              <a:t> </a:t>
            </a:r>
            <a:r>
              <a:rPr lang="ko-KR" altLang="en-US" sz="1000" dirty="0"/>
              <a:t>홈페이지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75601A2-C9B5-461A-8911-AFD320AE958A}"/>
              </a:ext>
            </a:extLst>
          </p:cNvPr>
          <p:cNvCxnSpPr>
            <a:cxnSpLocks/>
          </p:cNvCxnSpPr>
          <p:nvPr/>
        </p:nvCxnSpPr>
        <p:spPr>
          <a:xfrm>
            <a:off x="1109919" y="661677"/>
            <a:ext cx="209048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5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내용 개체 틀 5">
            <a:extLst>
              <a:ext uri="{FF2B5EF4-FFF2-40B4-BE49-F238E27FC236}">
                <a16:creationId xmlns:a16="http://schemas.microsoft.com/office/drawing/2014/main" id="{4C98B858-D75E-41A9-829C-F25D3D7F31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039660"/>
              </p:ext>
            </p:extLst>
          </p:nvPr>
        </p:nvGraphicFramePr>
        <p:xfrm>
          <a:off x="1489011" y="3988106"/>
          <a:ext cx="9196583" cy="1920240"/>
        </p:xfrm>
        <a:graphic>
          <a:graphicData uri="http://schemas.openxmlformats.org/drawingml/2006/table">
            <a:tbl>
              <a:tblPr firstRow="1" bandRow="1"/>
              <a:tblGrid>
                <a:gridCol w="1393499">
                  <a:extLst>
                    <a:ext uri="{9D8B030D-6E8A-4147-A177-3AD203B41FA5}">
                      <a16:colId xmlns:a16="http://schemas.microsoft.com/office/drawing/2014/main" val="1886925325"/>
                    </a:ext>
                  </a:extLst>
                </a:gridCol>
                <a:gridCol w="2226285">
                  <a:extLst>
                    <a:ext uri="{9D8B030D-6E8A-4147-A177-3AD203B41FA5}">
                      <a16:colId xmlns:a16="http://schemas.microsoft.com/office/drawing/2014/main" val="1609796148"/>
                    </a:ext>
                  </a:extLst>
                </a:gridCol>
                <a:gridCol w="2755850">
                  <a:extLst>
                    <a:ext uri="{9D8B030D-6E8A-4147-A177-3AD203B41FA5}">
                      <a16:colId xmlns:a16="http://schemas.microsoft.com/office/drawing/2014/main" val="3464494960"/>
                    </a:ext>
                  </a:extLst>
                </a:gridCol>
                <a:gridCol w="2820949">
                  <a:extLst>
                    <a:ext uri="{9D8B030D-6E8A-4147-A177-3AD203B41FA5}">
                      <a16:colId xmlns:a16="http://schemas.microsoft.com/office/drawing/2014/main" val="1028351970"/>
                    </a:ext>
                  </a:extLst>
                </a:gridCol>
              </a:tblGrid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endParaRPr lang="ko-KR" altLang="en-US" sz="13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산악형 국립공원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도시근교형 국립공원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해상</a:t>
                      </a:r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.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해안형 국립공원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4126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11.4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7.0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68355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13.8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14.6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16.0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30901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23.0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21.6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22.2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426524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29.4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25.5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29.4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68506"/>
                  </a:ext>
                </a:extLst>
              </a:tr>
              <a:tr h="228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60</a:t>
                      </a:r>
                      <a:r>
                        <a:rPr lang="ko-KR" altLang="en-US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22.8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19.7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아리따-돋움(TTF)-Medium"/>
                        </a:defRPr>
                      </a:lvl9pPr>
                    </a:lstStyle>
                    <a:p>
                      <a:pPr algn="r" latinLnBrk="1"/>
                      <a:r>
                        <a:rPr lang="en-US" altLang="ko-KR" sz="1500" dirty="0"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22.2</a:t>
                      </a:r>
                      <a:endParaRPr lang="ko-KR" altLang="en-US" sz="1500" dirty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62009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3277440-CC94-43CE-B475-36108B54C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74907"/>
              </p:ext>
            </p:extLst>
          </p:nvPr>
        </p:nvGraphicFramePr>
        <p:xfrm>
          <a:off x="1251698" y="1101733"/>
          <a:ext cx="10227095" cy="301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D81B280-13E8-4107-A0B6-39C5B8E66F75}"/>
              </a:ext>
            </a:extLst>
          </p:cNvPr>
          <p:cNvCxnSpPr>
            <a:cxnSpLocks/>
          </p:cNvCxnSpPr>
          <p:nvPr/>
        </p:nvCxnSpPr>
        <p:spPr>
          <a:xfrm>
            <a:off x="4445000" y="1642017"/>
            <a:ext cx="4305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39C6BCC-358F-4CCB-85E5-1448BEE25607}"/>
              </a:ext>
            </a:extLst>
          </p:cNvPr>
          <p:cNvSpPr txBox="1"/>
          <p:nvPr/>
        </p:nvSpPr>
        <p:spPr>
          <a:xfrm>
            <a:off x="1464014" y="6010323"/>
            <a:ext cx="9942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-&gt; </a:t>
            </a:r>
            <a:r>
              <a:rPr lang="en-US" altLang="ko-KR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국립공원 방문율이 다른 연령에 비하여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매우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낮고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그 중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도시근교형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비율이 </a:t>
            </a:r>
            <a:r>
              <a:rPr lang="ko-KR" altLang="en-US" sz="2200" b="1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높음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278D82-A395-4032-85BB-F7852E73E985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425658-7881-4C8C-8F93-054D86A2111B}"/>
              </a:ext>
            </a:extLst>
          </p:cNvPr>
          <p:cNvSpPr txBox="1"/>
          <p:nvPr/>
        </p:nvSpPr>
        <p:spPr>
          <a:xfrm>
            <a:off x="7233228" y="6602543"/>
            <a:ext cx="4749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NPRI</a:t>
            </a:r>
            <a:r>
              <a:rPr lang="ko-KR" altLang="en-US" sz="1000" dirty="0"/>
              <a:t> </a:t>
            </a:r>
            <a:r>
              <a:rPr lang="en-US" altLang="ko-KR" sz="1000" dirty="0"/>
              <a:t>2017-21 </a:t>
            </a:r>
            <a:r>
              <a:rPr lang="ko-KR" altLang="en-US" sz="1000" dirty="0"/>
              <a:t>국립공원 여가 휴양 실태조사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 국립공원연구원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609DB4-8DEF-475A-B7EA-AAC3F3602793}"/>
              </a:ext>
            </a:extLst>
          </p:cNvPr>
          <p:cNvSpPr/>
          <p:nvPr/>
        </p:nvSpPr>
        <p:spPr>
          <a:xfrm>
            <a:off x="1506406" y="4297687"/>
            <a:ext cx="9179188" cy="343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72C553-B21E-4E59-93DA-0E7F10B9C881}"/>
              </a:ext>
            </a:extLst>
          </p:cNvPr>
          <p:cNvSpPr txBox="1"/>
          <p:nvPr/>
        </p:nvSpPr>
        <p:spPr>
          <a:xfrm>
            <a:off x="169296" y="73213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4BE8CA-BDC2-4B9F-947B-2968A6257F41}"/>
              </a:ext>
            </a:extLst>
          </p:cNvPr>
          <p:cNvSpPr txBox="1"/>
          <p:nvPr/>
        </p:nvSpPr>
        <p:spPr>
          <a:xfrm>
            <a:off x="1026365" y="16274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탐색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3DB2E1E-4D7C-4D17-854C-140A1EDCB121}"/>
              </a:ext>
            </a:extLst>
          </p:cNvPr>
          <p:cNvCxnSpPr>
            <a:cxnSpLocks/>
          </p:cNvCxnSpPr>
          <p:nvPr/>
        </p:nvCxnSpPr>
        <p:spPr>
          <a:xfrm>
            <a:off x="1109919" y="661677"/>
            <a:ext cx="209048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0353859-F7F0-4A8A-95DE-B61D0AD0EBEC}"/>
              </a:ext>
            </a:extLst>
          </p:cNvPr>
          <p:cNvSpPr txBox="1"/>
          <p:nvPr/>
        </p:nvSpPr>
        <p:spPr>
          <a:xfrm>
            <a:off x="1036416" y="66167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주제 선정 배경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7F5DD9-FCA0-4B86-A290-E993CDD1B6D4}"/>
              </a:ext>
            </a:extLst>
          </p:cNvPr>
          <p:cNvSpPr txBox="1"/>
          <p:nvPr/>
        </p:nvSpPr>
        <p:spPr>
          <a:xfrm>
            <a:off x="10015471" y="1488049"/>
            <a:ext cx="661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:%)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225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DA59FE-9A2A-49D0-8B11-24973658FBEC}"/>
              </a:ext>
            </a:extLst>
          </p:cNvPr>
          <p:cNvGrpSpPr/>
          <p:nvPr/>
        </p:nvGrpSpPr>
        <p:grpSpPr>
          <a:xfrm>
            <a:off x="9708730" y="102241"/>
            <a:ext cx="2193174" cy="1035315"/>
            <a:chOff x="2582545" y="2348594"/>
            <a:chExt cx="7026910" cy="322709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81AE76-C2AA-45B4-8AFD-1147806BD8B1}"/>
                </a:ext>
              </a:extLst>
            </p:cNvPr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5E967D0-1EE7-44E2-8886-84A919E7547E}"/>
                  </a:ext>
                </a:extLst>
              </p:cNvPr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6BE62DE-4148-49F1-801C-851465E875FC}"/>
                  </a:ext>
                </a:extLst>
              </p:cNvPr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145836A1-8098-41F0-9145-ACB39B60D919}"/>
                  </a:ext>
                </a:extLst>
              </p:cNvPr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DAEADC2-FFA1-4563-A429-CE934D10FB8B}"/>
                  </a:ext>
                </a:extLst>
              </p:cNvPr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CE9A7FB-7D84-4381-9FA9-400EBF0FA6EB}"/>
                  </a:ext>
                </a:extLst>
              </p:cNvPr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855B5BE-CE56-439C-AAA5-BFED9900935C}"/>
                  </a:ext>
                </a:extLst>
              </p:cNvPr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E24765C-CB94-4AAC-BFBE-99D10D8CF168}"/>
                  </a:ext>
                </a:extLst>
              </p:cNvPr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6872AA7-C672-42F6-A34F-727B9B9F0F2E}"/>
                  </a:ext>
                </a:extLst>
              </p:cNvPr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2D76DB9-8F07-4D3D-8A41-78AD39A1BDFB}"/>
                  </a:ext>
                </a:extLst>
              </p:cNvPr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8BE1A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E0FD9DA-CD4A-4F94-A4C6-0E67C986E99A}"/>
                </a:ext>
              </a:extLst>
            </p:cNvPr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D92CA99-7C9D-4360-A18C-10604D47CF37}"/>
                  </a:ext>
                </a:extLst>
              </p:cNvPr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C44E00-FDA7-4B48-B1C9-9BECA015AF35}"/>
                  </a:ext>
                </a:extLst>
              </p:cNvPr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FBA5294-5779-4F44-BB13-E1DCD17F9953}"/>
                  </a:ext>
                </a:extLst>
              </p:cNvPr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042B115-93F4-4058-9AD2-71BB4758CB27}"/>
                  </a:ext>
                </a:extLst>
              </p:cNvPr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113C7B3-C912-4B81-B193-4E5281B94E56}"/>
                  </a:ext>
                </a:extLst>
              </p:cNvPr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44C253C4-6C8F-4E25-82A1-BAAE56563919}"/>
                  </a:ext>
                </a:extLst>
              </p:cNvPr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0776A97C-0BAE-41EE-ABA2-7193B32A0BE2}"/>
                  </a:ext>
                </a:extLst>
              </p:cNvPr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0588220-F8E1-458B-BE0A-F470EBC2502E}"/>
                  </a:ext>
                </a:extLst>
              </p:cNvPr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237EC09-41D5-402D-849B-9388A2ECE539}"/>
                  </a:ext>
                </a:extLst>
              </p:cNvPr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86AA5-E989-4E54-8F59-374FCD73DD1D}"/>
                </a:ext>
              </a:extLst>
            </p:cNvPr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A8B440-BC24-4683-AB77-ADDA3FCE897F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481ECF-31DD-4D35-92EA-70F2D9DDD08F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9" name="이등변 삼각형 15">
                  <a:extLst>
                    <a:ext uri="{FF2B5EF4-FFF2-40B4-BE49-F238E27FC236}">
                      <a16:creationId xmlns:a16="http://schemas.microsoft.com/office/drawing/2014/main" id="{70E20A5B-AEB0-41CC-A1CA-04D7E106A072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BAFF575-79A7-4604-822C-127DECA16BCD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BB0777-5B3E-4D29-AE0F-6759CF438D71}"/>
                </a:ext>
              </a:extLst>
            </p:cNvPr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B93EA1-B572-4A6F-9F30-AF26CBB85EE8}"/>
                  </a:ext>
                </a:extLst>
              </p:cNvPr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3E436D-0702-454F-90A2-90AC1CD0ED23}"/>
                  </a:ext>
                </a:extLst>
              </p:cNvPr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5" name="이등변 삼각형 15">
                  <a:extLst>
                    <a:ext uri="{FF2B5EF4-FFF2-40B4-BE49-F238E27FC236}">
                      <a16:creationId xmlns:a16="http://schemas.microsoft.com/office/drawing/2014/main" id="{9C15A57F-CBB6-42E8-BA46-A679ABFE1489}"/>
                    </a:ext>
                  </a:extLst>
                </p:cNvPr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1C09A7E9-2C41-4776-B4DE-B3B0E1820625}"/>
                    </a:ext>
                  </a:extLst>
                </p:cNvPr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AE2010F-6FC2-43DD-BFF8-9BEEFF82FFC6}"/>
                </a:ext>
              </a:extLst>
            </p:cNvPr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C671804-F9CD-4C1A-BF69-92CBD0D82E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5CF9EA-9FA6-4E57-802F-C1162BB0E87B}"/>
                  </a:ext>
                </a:extLst>
              </p:cNvPr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7F39E3-8C00-4855-A81D-E6140419BA48}"/>
                </a:ext>
              </a:extLst>
            </p:cNvPr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D3BBB5-E449-46A3-9BF0-74B93ADD735B}"/>
                  </a:ext>
                </a:extLst>
              </p:cNvPr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D7D06B6-3FF4-45E8-9E64-D72A14757D7D}"/>
                  </a:ext>
                </a:extLst>
              </p:cNvPr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D0F5F9AC-905D-45B8-9EC1-4769C1929AE3}"/>
                </a:ext>
              </a:extLst>
            </p:cNvPr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72F3465-F2E5-40E8-ADD4-3FFDB568B3FF}"/>
                </a:ext>
              </a:extLst>
            </p:cNvPr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336456-36CE-49BE-8096-A7162FA52831}"/>
              </a:ext>
            </a:extLst>
          </p:cNvPr>
          <p:cNvGrpSpPr/>
          <p:nvPr/>
        </p:nvGrpSpPr>
        <p:grpSpPr>
          <a:xfrm>
            <a:off x="481528" y="1349829"/>
            <a:ext cx="5672527" cy="4970775"/>
            <a:chOff x="539587" y="1541200"/>
            <a:chExt cx="5452844" cy="453266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27C2635-A7AE-4D21-89C0-3FB8DE38CD76}"/>
                </a:ext>
              </a:extLst>
            </p:cNvPr>
            <p:cNvGrpSpPr/>
            <p:nvPr/>
          </p:nvGrpSpPr>
          <p:grpSpPr>
            <a:xfrm>
              <a:off x="539587" y="1541200"/>
              <a:ext cx="5452844" cy="4532661"/>
              <a:chOff x="1829570" y="1389483"/>
              <a:chExt cx="5906618" cy="494738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9474D7D-0F2B-4D44-83FD-B02279BF0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2618" y="1400174"/>
                <a:ext cx="5319713" cy="4936694"/>
              </a:xfrm>
              <a:prstGeom prst="rect">
                <a:avLst/>
              </a:prstGeom>
            </p:spPr>
          </p:pic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669B6F6C-30E5-4B10-A380-0DA7A62B3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380" y="1857277"/>
                <a:ext cx="0" cy="4171067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C1E5E63-2544-42FA-BFB4-592B69B7B4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3148" y="3884644"/>
                <a:ext cx="4076699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D2FC8E8-5EA2-45E1-9471-C226A2A226A1}"/>
                  </a:ext>
                </a:extLst>
              </p:cNvPr>
              <p:cNvSpPr txBox="1"/>
              <p:nvPr/>
            </p:nvSpPr>
            <p:spPr>
              <a:xfrm>
                <a:off x="1829570" y="1389483"/>
                <a:ext cx="1209675" cy="319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탐방객수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05234B-EF7F-47A2-B554-05EBA6460824}"/>
                  </a:ext>
                </a:extLst>
              </p:cNvPr>
              <p:cNvSpPr txBox="1"/>
              <p:nvPr/>
            </p:nvSpPr>
            <p:spPr>
              <a:xfrm>
                <a:off x="6526513" y="5876761"/>
                <a:ext cx="1209675" cy="319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아리따-돋움(TTF)-Medium" panose="02020603020101020101" pitchFamily="18" charset="-127"/>
                    <a:ea typeface="아리따-돋움(TTF)-Medium" panose="02020603020101020101" pitchFamily="18" charset="-127"/>
                  </a:rPr>
                  <a:t>인지도</a:t>
                </a:r>
              </a:p>
            </p:txBody>
          </p:sp>
        </p:grpSp>
        <p:sp>
          <p:nvSpPr>
            <p:cNvPr id="3" name="설명선: 선(강조선) 2">
              <a:extLst>
                <a:ext uri="{FF2B5EF4-FFF2-40B4-BE49-F238E27FC236}">
                  <a16:creationId xmlns:a16="http://schemas.microsoft.com/office/drawing/2014/main" id="{8ADDAA40-CB24-4882-920A-E6A81561EE8E}"/>
                </a:ext>
              </a:extLst>
            </p:cNvPr>
            <p:cNvSpPr/>
            <p:nvPr/>
          </p:nvSpPr>
          <p:spPr>
            <a:xfrm>
              <a:off x="2981317" y="3033485"/>
              <a:ext cx="777884" cy="362858"/>
            </a:xfrm>
            <a:prstGeom prst="accentCallout1">
              <a:avLst>
                <a:gd name="adj1" fmla="val 18750"/>
                <a:gd name="adj2" fmla="val -8333"/>
                <a:gd name="adj3" fmla="val 145089"/>
                <a:gd name="adj4" fmla="val -7937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무등산</a:t>
              </a:r>
            </a:p>
          </p:txBody>
        </p:sp>
        <p:sp>
          <p:nvSpPr>
            <p:cNvPr id="65" name="설명선: 선(강조선) 64">
              <a:extLst>
                <a:ext uri="{FF2B5EF4-FFF2-40B4-BE49-F238E27FC236}">
                  <a16:creationId xmlns:a16="http://schemas.microsoft.com/office/drawing/2014/main" id="{80BA2175-6D15-42BD-8883-5DFEFB968803}"/>
                </a:ext>
              </a:extLst>
            </p:cNvPr>
            <p:cNvSpPr/>
            <p:nvPr/>
          </p:nvSpPr>
          <p:spPr>
            <a:xfrm>
              <a:off x="3537927" y="3856762"/>
              <a:ext cx="772816" cy="381410"/>
            </a:xfrm>
            <a:prstGeom prst="accentCallout1">
              <a:avLst>
                <a:gd name="adj1" fmla="val 18750"/>
                <a:gd name="adj2" fmla="val -8333"/>
                <a:gd name="adj3" fmla="val 158960"/>
                <a:gd name="adj4" fmla="val -5379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계룡산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95D0D1-46AC-4F17-ABA6-55BDF4AD0FB3}"/>
              </a:ext>
            </a:extLst>
          </p:cNvPr>
          <p:cNvSpPr txBox="1"/>
          <p:nvPr/>
        </p:nvSpPr>
        <p:spPr>
          <a:xfrm>
            <a:off x="6070448" y="1482615"/>
            <a:ext cx="5831456" cy="2739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군집분석 </a:t>
            </a:r>
            <a:r>
              <a:rPr lang="en-US" altLang="ko-KR" sz="2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K-means</a:t>
            </a:r>
          </a:p>
          <a:p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특성이 비슷한 데이터끼리 그룹별로 분류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포인트를 가장 가까운 클러스터 중심에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할당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클러스터에 할당된 데이터의 포인트의 평균으로 클러스터를 다시 지정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클러스터의 데이터포인트가 변동이 없을 때까지 반복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보다 정확한 분석을 위해 </a:t>
            </a:r>
            <a:r>
              <a:rPr lang="en-US" altLang="ko-KR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Min-Max Scaling 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후 진행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24640-5C43-4A61-87F3-2847B4F71B08}"/>
              </a:ext>
            </a:extLst>
          </p:cNvPr>
          <p:cNvSpPr txBox="1"/>
          <p:nvPr/>
        </p:nvSpPr>
        <p:spPr>
          <a:xfrm>
            <a:off x="6233437" y="4456553"/>
            <a:ext cx="5428343" cy="154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인지도는 낮지만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수가 많은 </a:t>
            </a:r>
            <a:r>
              <a:rPr lang="ko-KR" altLang="en-US" sz="2300" b="1" dirty="0">
                <a:solidFill>
                  <a:schemeClr val="accent5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무등산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과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인지도는 높지만 </a:t>
            </a:r>
            <a:r>
              <a:rPr lang="ko-KR" altLang="en-US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수가 낮은 </a:t>
            </a:r>
            <a:r>
              <a:rPr lang="ko-KR" altLang="en-US" sz="2300" b="1" dirty="0">
                <a:solidFill>
                  <a:schemeClr val="accent6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계룡산</a:t>
            </a:r>
            <a:r>
              <a:rPr lang="ko-KR" altLang="en-US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을 비교하여</a:t>
            </a: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u="sng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탐방객</a:t>
            </a:r>
            <a:r>
              <a:rPr lang="ko-KR" altLang="en-US" u="sng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수에 영향을 미치는 </a:t>
            </a:r>
            <a:r>
              <a:rPr lang="ko-KR" altLang="en-US" sz="2200" b="1" u="sng" dirty="0">
                <a:solidFill>
                  <a:srgbClr val="FF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요인 분석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FA3E1696-CFD4-4F97-A065-57D3DEABEDE0}"/>
              </a:ext>
            </a:extLst>
          </p:cNvPr>
          <p:cNvSpPr/>
          <p:nvPr/>
        </p:nvSpPr>
        <p:spPr>
          <a:xfrm>
            <a:off x="5436244" y="4809073"/>
            <a:ext cx="769603" cy="422371"/>
          </a:xfrm>
          <a:prstGeom prst="rightArrow">
            <a:avLst>
              <a:gd name="adj1" fmla="val 36667"/>
              <a:gd name="adj2" fmla="val 60069"/>
            </a:avLst>
          </a:prstGeom>
          <a:solidFill>
            <a:schemeClr val="bg2">
              <a:lumMod val="2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0E7D34-5CA4-4723-8F74-456CBBF6E971}"/>
              </a:ext>
            </a:extLst>
          </p:cNvPr>
          <p:cNvSpPr txBox="1"/>
          <p:nvPr/>
        </p:nvSpPr>
        <p:spPr>
          <a:xfrm>
            <a:off x="169296" y="73213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0C6589-EB50-4762-978F-DDDCE26E54C0}"/>
              </a:ext>
            </a:extLst>
          </p:cNvPr>
          <p:cNvSpPr txBox="1"/>
          <p:nvPr/>
        </p:nvSpPr>
        <p:spPr>
          <a:xfrm>
            <a:off x="1026365" y="16274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국립공원 탐색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3359B8-780A-446E-B87A-D97974001332}"/>
              </a:ext>
            </a:extLst>
          </p:cNvPr>
          <p:cNvSpPr/>
          <p:nvPr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93851E-C88D-4947-B02D-5E4275FA44D7}"/>
              </a:ext>
            </a:extLst>
          </p:cNvPr>
          <p:cNvSpPr txBox="1"/>
          <p:nvPr/>
        </p:nvSpPr>
        <p:spPr>
          <a:xfrm>
            <a:off x="1036416" y="66167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85D4F"/>
                </a:solidFill>
                <a:latin typeface="+mn-ea"/>
              </a:rPr>
              <a:t>주제 선정 배경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9B4F99B-4AAD-427D-9FB7-90080CA4F6C7}"/>
              </a:ext>
            </a:extLst>
          </p:cNvPr>
          <p:cNvSpPr txBox="1"/>
          <p:nvPr/>
        </p:nvSpPr>
        <p:spPr>
          <a:xfrm>
            <a:off x="5246210" y="6592877"/>
            <a:ext cx="6789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국립공원별 대내외 인지도 조사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</a:t>
            </a:r>
            <a:r>
              <a:rPr lang="en-US" altLang="ko-KR" sz="1000" dirty="0"/>
              <a:t>) / 2019 </a:t>
            </a:r>
            <a:r>
              <a:rPr lang="ko-KR" altLang="en-US" sz="1000" dirty="0"/>
              <a:t>국립공원기본통계</a:t>
            </a:r>
            <a:r>
              <a:rPr lang="en-US" altLang="ko-KR" sz="1000" dirty="0"/>
              <a:t>(</a:t>
            </a:r>
            <a:r>
              <a:rPr lang="ko-KR" altLang="en-US" sz="1000" dirty="0"/>
              <a:t>국립공원관리공단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60B1F3-07B6-4F73-8460-DFB10783DCA0}"/>
              </a:ext>
            </a:extLst>
          </p:cNvPr>
          <p:cNvCxnSpPr>
            <a:cxnSpLocks/>
          </p:cNvCxnSpPr>
          <p:nvPr/>
        </p:nvCxnSpPr>
        <p:spPr>
          <a:xfrm>
            <a:off x="1109919" y="661677"/>
            <a:ext cx="209048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0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아리따-돋움(TTF)-Bold"/>
        <a:cs typeface=""/>
      </a:majorFont>
      <a:minorFont>
        <a:latin typeface="맑은 고딕"/>
        <a:ea typeface="아리따-돋움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2872</Words>
  <Application>Microsoft Office PowerPoint</Application>
  <PresentationFormat>와이드스크린</PresentationFormat>
  <Paragraphs>1081</Paragraphs>
  <Slides>52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52</vt:i4>
      </vt:variant>
    </vt:vector>
  </HeadingPairs>
  <TitlesOfParts>
    <vt:vector size="68" baseType="lpstr">
      <vt:lpstr>상상토끼 꽃길</vt:lpstr>
      <vt:lpstr>Cambria Math</vt:lpstr>
      <vt:lpstr>아리따-돋움(TTF)-SemiBold</vt:lpstr>
      <vt:lpstr>나눔바른고딕</vt:lpstr>
      <vt:lpstr>아리따-돋움(TTF)-Medium</vt:lpstr>
      <vt:lpstr>나눔스퀘어</vt:lpstr>
      <vt:lpstr>아리따-돋움(TTF)-Bold</vt:lpstr>
      <vt:lpstr>Arial</vt:lpstr>
      <vt:lpstr>맑은 고딕</vt:lpstr>
      <vt:lpstr>Wingdings</vt:lpstr>
      <vt:lpstr>아리따-돋움(TTF)-Light</vt:lpstr>
      <vt:lpstr>Office 테마</vt:lpstr>
      <vt:lpstr>메인_02</vt:lpstr>
      <vt:lpstr>내용</vt:lpstr>
      <vt:lpstr>THANK YOU</vt:lpstr>
      <vt:lpstr>THANK YOU_02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m29343</cp:lastModifiedBy>
  <cp:revision>264</cp:revision>
  <dcterms:created xsi:type="dcterms:W3CDTF">2017-11-12T12:10:38Z</dcterms:created>
  <dcterms:modified xsi:type="dcterms:W3CDTF">2019-11-17T02:40:14Z</dcterms:modified>
</cp:coreProperties>
</file>